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9" r:id="rId4"/>
    <p:sldId id="260" r:id="rId5"/>
    <p:sldId id="361" r:id="rId6"/>
    <p:sldId id="306" r:id="rId8"/>
    <p:sldId id="365" r:id="rId9"/>
    <p:sldId id="308" r:id="rId10"/>
    <p:sldId id="359" r:id="rId11"/>
    <p:sldId id="307" r:id="rId12"/>
    <p:sldId id="362" r:id="rId13"/>
    <p:sldId id="366" r:id="rId14"/>
    <p:sldId id="367" r:id="rId15"/>
    <p:sldId id="310" r:id="rId16"/>
    <p:sldId id="368" r:id="rId17"/>
    <p:sldId id="369" r:id="rId18"/>
    <p:sldId id="371" r:id="rId19"/>
    <p:sldId id="372" r:id="rId20"/>
    <p:sldId id="373" r:id="rId21"/>
    <p:sldId id="374" r:id="rId22"/>
    <p:sldId id="376" r:id="rId23"/>
    <p:sldId id="375"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286"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924" userDrawn="1">
          <p15:clr>
            <a:srgbClr val="A4A3A4"/>
          </p15:clr>
        </p15:guide>
        <p15:guide id="3" pos="40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27499155" name="272km" initials="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D91515"/>
    <a:srgbClr val="EE0000"/>
    <a:srgbClr val="18B0FC"/>
    <a:srgbClr val="F0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showGuides="1">
      <p:cViewPr varScale="1">
        <p:scale>
          <a:sx n="110" d="100"/>
          <a:sy n="110" d="100"/>
        </p:scale>
        <p:origin x="82" y="245"/>
      </p:cViewPr>
      <p:guideLst>
        <p:guide orient="horz" pos="2273"/>
        <p:guide pos="3924"/>
        <p:guide pos="40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34.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论文是在</a:t>
            </a:r>
            <a:r>
              <a:rPr lang="en-US" altLang="zh-CN"/>
              <a:t> MMWHS </a:t>
            </a:r>
            <a:r>
              <a:rPr lang="zh-CN" altLang="en-US"/>
              <a:t>心脏分割挑战数据集、腹部多器官数据集以及多模态脑肿瘤分割数据集三个数据集上进行的对比实验。其中脑肿瘤与心脏和腹部多器官分割相比，由于肿瘤形状不规则、位置不确定、边界复杂、数据量较大等特点，脑肿瘤分割更具挑战性。因此在这里只展示了脑肿瘤分割任务的实验</a:t>
            </a:r>
            <a:r>
              <a:rPr lang="zh-CN" altLang="en-US"/>
              <a:t>结果。</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对于反向任务</a:t>
            </a:r>
            <a:r>
              <a:rPr lang="en-US" altLang="zh-CN"/>
              <a:t>( " T2-FLAIR ")</a:t>
            </a:r>
            <a:r>
              <a:rPr lang="zh-CN" altLang="en-US"/>
              <a:t>，由于</a:t>
            </a:r>
            <a:r>
              <a:rPr lang="en-US" altLang="zh-CN"/>
              <a:t>FLAIR</a:t>
            </a:r>
            <a:r>
              <a:rPr lang="zh-CN" altLang="en-US"/>
              <a:t>模态相比于低对比度的</a:t>
            </a:r>
            <a:r>
              <a:rPr lang="en-US" altLang="zh-CN"/>
              <a:t>T2</a:t>
            </a:r>
            <a:r>
              <a:rPr lang="zh-CN" altLang="en-US"/>
              <a:t>图像提供了更高的对比度，因此分割通常更容易。</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lnSpc>
                <a:spcPct val="150000"/>
              </a:lnSpc>
              <a:spcBef>
                <a:spcPts val="0"/>
              </a:spcBef>
              <a:spcAft>
                <a:spcPts val="0"/>
              </a:spcAft>
              <a:buFont typeface="Wingdings" panose="05000000000000000000" charset="0"/>
              <a:buNone/>
            </a:pPr>
            <a:endParaRPr lang="zh-CN" altLang="en-US"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15B73C-FE37-48BC-8A31-84F8B5A93988}" type="slidenum">
              <a:rPr lang="zh-CN" altLang="en-US" smtClean="0"/>
            </a:fld>
            <a:endParaRPr lang="zh-CN" altLang="en-US"/>
          </a:p>
        </p:txBody>
      </p:sp>
      <p:sp>
        <p:nvSpPr>
          <p:cNvPr id="7" name="矩形 6"/>
          <p:cNvSpPr/>
          <p:nvPr userDrawn="1"/>
        </p:nvSpPr>
        <p:spPr>
          <a:xfrm>
            <a:off x="181583" y="162128"/>
            <a:ext cx="11815864" cy="653374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304817" y="1"/>
            <a:ext cx="1569396" cy="17315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304817" y="6634265"/>
            <a:ext cx="1569396" cy="22373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798227" y="5070856"/>
            <a:ext cx="1197659" cy="1389113"/>
            <a:chOff x="-1356283" y="1212273"/>
            <a:chExt cx="1599245" cy="1854896"/>
          </a:xfrm>
        </p:grpSpPr>
        <p:sp>
          <p:nvSpPr>
            <p:cNvPr id="28" name="等腰三角形 27"/>
            <p:cNvSpPr/>
            <p:nvPr/>
          </p:nvSpPr>
          <p:spPr>
            <a:xfrm rot="5400000">
              <a:off x="-865849" y="2182484"/>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6200000" flipH="1">
              <a:off x="-865848" y="1873296"/>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6200000" flipH="1">
              <a:off x="-336771" y="2182254"/>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6200000" flipH="1">
              <a:off x="-332767" y="1564109"/>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6200000" flipH="1">
              <a:off x="-1398930" y="1564108"/>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5400000">
              <a:off x="-334769" y="2491441"/>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6200000" flipH="1">
              <a:off x="-861591" y="1254920"/>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userDrawn="1"/>
        </p:nvGrpSpPr>
        <p:grpSpPr>
          <a:xfrm>
            <a:off x="194553" y="193560"/>
            <a:ext cx="2019597" cy="1884355"/>
            <a:chOff x="214742" y="270164"/>
            <a:chExt cx="2661150" cy="2482947"/>
          </a:xfrm>
        </p:grpSpPr>
        <p:grpSp>
          <p:nvGrpSpPr>
            <p:cNvPr id="38" name="组合 37"/>
            <p:cNvGrpSpPr/>
            <p:nvPr/>
          </p:nvGrpSpPr>
          <p:grpSpPr>
            <a:xfrm>
              <a:off x="214745" y="270164"/>
              <a:ext cx="2661147" cy="1854896"/>
              <a:chOff x="-531648" y="-111394"/>
              <a:chExt cx="4186764" cy="2918295"/>
            </a:xfrm>
          </p:grpSpPr>
          <p:sp>
            <p:nvSpPr>
              <p:cNvPr id="42" name="等腰三角形 41"/>
              <p:cNvSpPr/>
              <p:nvPr/>
            </p:nvSpPr>
            <p:spPr>
              <a:xfrm rot="5400000">
                <a:off x="239949" y="1415033"/>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6200000" flipH="1">
                <a:off x="239950" y="928589"/>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5400000">
                <a:off x="1078643" y="92859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a:off x="1078643" y="928591"/>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16200000" flipH="1">
                <a:off x="1072343" y="1414670"/>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16200000" flipH="1">
                <a:off x="1078643" y="442147"/>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5400000">
                <a:off x="1910636" y="141467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16200000" flipH="1">
                <a:off x="-598744" y="442146"/>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5400000">
                <a:off x="1917335" y="435695"/>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5400000">
                <a:off x="1075493" y="1901112"/>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5400000">
                <a:off x="2749326" y="909958"/>
                <a:ext cx="972885" cy="838694"/>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6200000" flipH="1">
                <a:off x="246647" y="-44298"/>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等腰三角形 38"/>
            <p:cNvSpPr/>
            <p:nvPr/>
          </p:nvSpPr>
          <p:spPr>
            <a:xfrm rot="5400000">
              <a:off x="172095" y="2177383"/>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5400000">
              <a:off x="175400" y="1549099"/>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40"/>
            <p:cNvSpPr/>
            <p:nvPr/>
          </p:nvSpPr>
          <p:spPr>
            <a:xfrm rot="5400000">
              <a:off x="705178" y="1858288"/>
              <a:ext cx="618375" cy="533082"/>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24" name="组合 23"/>
          <p:cNvGrpSpPr/>
          <p:nvPr userDrawn="1"/>
        </p:nvGrpSpPr>
        <p:grpSpPr>
          <a:xfrm>
            <a:off x="10994341" y="5268976"/>
            <a:ext cx="1197659" cy="1389113"/>
            <a:chOff x="-1356283" y="1212273"/>
            <a:chExt cx="1599245" cy="1854896"/>
          </a:xfrm>
        </p:grpSpPr>
        <p:sp>
          <p:nvSpPr>
            <p:cNvPr id="25" name="等腰三角形 24"/>
            <p:cNvSpPr/>
            <p:nvPr/>
          </p:nvSpPr>
          <p:spPr>
            <a:xfrm rot="5400000">
              <a:off x="-865849" y="2182484"/>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6200000" flipH="1">
              <a:off x="-865848" y="1873296"/>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6200000" flipH="1">
              <a:off x="-336771" y="2182254"/>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6200000" flipH="1">
              <a:off x="-332767" y="1564109"/>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16200000" flipH="1">
              <a:off x="-1398930" y="1564108"/>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5400000">
              <a:off x="-334769" y="2491441"/>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6200000" flipH="1">
              <a:off x="-861591" y="1254920"/>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连接符 33"/>
          <p:cNvCxnSpPr/>
          <p:nvPr userDrawn="1"/>
        </p:nvCxnSpPr>
        <p:spPr>
          <a:xfrm flipH="1">
            <a:off x="533400" y="6507480"/>
            <a:ext cx="10637520"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灯片编号占位符 5"/>
          <p:cNvSpPr txBox="1"/>
          <p:nvPr userDrawn="1"/>
        </p:nvSpPr>
        <p:spPr>
          <a:xfrm>
            <a:off x="11217390" y="6324917"/>
            <a:ext cx="52442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015B73C-FE37-48BC-8A31-84F8B5A93988}" type="slidenum">
              <a:rPr lang="zh-CN" altLang="en-US" sz="1600" smtClean="0">
                <a:solidFill>
                  <a:schemeClr val="accent1">
                    <a:lumMod val="50000"/>
                  </a:schemeClr>
                </a:solidFill>
              </a:rPr>
            </a:fld>
            <a:endParaRPr lang="zh-CN" altLang="en-US" sz="1600" dirty="0">
              <a:solidFill>
                <a:schemeClr val="accent1">
                  <a:lumMod val="50000"/>
                </a:schemeClr>
              </a:solidFill>
            </a:endParaRPr>
          </a:p>
        </p:txBody>
      </p:sp>
      <p:grpSp>
        <p:nvGrpSpPr>
          <p:cNvPr id="36" name="组合 35"/>
          <p:cNvGrpSpPr/>
          <p:nvPr userDrawn="1"/>
        </p:nvGrpSpPr>
        <p:grpSpPr>
          <a:xfrm>
            <a:off x="-14298" y="155435"/>
            <a:ext cx="2957239" cy="2759208"/>
            <a:chOff x="214742" y="270164"/>
            <a:chExt cx="2661150" cy="2482947"/>
          </a:xfrm>
        </p:grpSpPr>
        <p:grpSp>
          <p:nvGrpSpPr>
            <p:cNvPr id="37" name="组合 36"/>
            <p:cNvGrpSpPr/>
            <p:nvPr/>
          </p:nvGrpSpPr>
          <p:grpSpPr>
            <a:xfrm>
              <a:off x="214745" y="270164"/>
              <a:ext cx="2661147" cy="1854896"/>
              <a:chOff x="-531648" y="-111394"/>
              <a:chExt cx="4186764" cy="2918295"/>
            </a:xfrm>
          </p:grpSpPr>
          <p:sp>
            <p:nvSpPr>
              <p:cNvPr id="41" name="等腰三角形 40"/>
              <p:cNvSpPr/>
              <p:nvPr/>
            </p:nvSpPr>
            <p:spPr>
              <a:xfrm rot="5400000">
                <a:off x="239949" y="1415033"/>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6200000" flipH="1">
                <a:off x="239950" y="928589"/>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5400000">
                <a:off x="1078643" y="92859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5400000">
                <a:off x="1078643" y="928591"/>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16200000" flipH="1">
                <a:off x="1072343" y="1414670"/>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16200000" flipH="1">
                <a:off x="1078643" y="442147"/>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5400000">
                <a:off x="1910636" y="141467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16200000" flipH="1">
                <a:off x="-598744" y="442146"/>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5400000">
                <a:off x="1917335" y="435695"/>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rot="5400000">
                <a:off x="1075493" y="1901112"/>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rot="5400000">
                <a:off x="2749326" y="909958"/>
                <a:ext cx="972885" cy="838694"/>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6200000" flipH="1">
                <a:off x="246647" y="-44298"/>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等腰三角形 37"/>
            <p:cNvSpPr/>
            <p:nvPr/>
          </p:nvSpPr>
          <p:spPr>
            <a:xfrm rot="5400000">
              <a:off x="172095" y="2177383"/>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5400000">
              <a:off x="175400" y="1549099"/>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等腰三角形 39"/>
            <p:cNvSpPr/>
            <p:nvPr/>
          </p:nvSpPr>
          <p:spPr>
            <a:xfrm rot="5400000">
              <a:off x="705178" y="1858288"/>
              <a:ext cx="618375" cy="533082"/>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p:nvPr userDrawn="1"/>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15B73C-FE37-48BC-8A31-84F8B5A93988}" type="slidenum">
              <a:rPr lang="zh-CN" altLang="en-US" smtClean="0"/>
            </a:fld>
            <a:endParaRPr lang="zh-CN" altLang="en-US"/>
          </a:p>
        </p:txBody>
      </p:sp>
      <p:cxnSp>
        <p:nvCxnSpPr>
          <p:cNvPr id="6" name="直接连接符 5"/>
          <p:cNvCxnSpPr/>
          <p:nvPr userDrawn="1"/>
        </p:nvCxnSpPr>
        <p:spPr>
          <a:xfrm flipH="1">
            <a:off x="464127" y="6507480"/>
            <a:ext cx="10706793" cy="0"/>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灯片编号占位符 5"/>
          <p:cNvSpPr txBox="1"/>
          <p:nvPr userDrawn="1"/>
        </p:nvSpPr>
        <p:spPr>
          <a:xfrm>
            <a:off x="11217390" y="6324917"/>
            <a:ext cx="52442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015B73C-FE37-48BC-8A31-84F8B5A93988}" type="slidenum">
              <a:rPr lang="zh-CN" altLang="en-US" sz="1600" smtClean="0">
                <a:solidFill>
                  <a:schemeClr val="accent1">
                    <a:lumMod val="50000"/>
                  </a:schemeClr>
                </a:solidFill>
              </a:rPr>
            </a:fld>
            <a:endParaRPr lang="zh-CN" altLang="en-US" sz="1600" dirty="0">
              <a:solidFill>
                <a:schemeClr val="accent1">
                  <a:lumMod val="50000"/>
                </a:schemeClr>
              </a:solidFill>
            </a:endParaRPr>
          </a:p>
        </p:txBody>
      </p:sp>
      <p:grpSp>
        <p:nvGrpSpPr>
          <p:cNvPr id="8" name="组合 7"/>
          <p:cNvGrpSpPr/>
          <p:nvPr userDrawn="1"/>
        </p:nvGrpSpPr>
        <p:grpSpPr>
          <a:xfrm>
            <a:off x="11452916" y="5846548"/>
            <a:ext cx="739084" cy="971841"/>
            <a:chOff x="-1164737" y="1521462"/>
            <a:chExt cx="1407699" cy="1851021"/>
          </a:xfrm>
        </p:grpSpPr>
        <p:sp>
          <p:nvSpPr>
            <p:cNvPr id="9" name="等腰三角形 8"/>
            <p:cNvSpPr/>
            <p:nvPr/>
          </p:nvSpPr>
          <p:spPr>
            <a:xfrm rot="5400000">
              <a:off x="-865849" y="2182484"/>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flipH="1">
              <a:off x="-865848" y="1873296"/>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a:off x="-336771" y="2182254"/>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flipH="1">
              <a:off x="-332767" y="1564109"/>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flipH="1">
              <a:off x="-340775" y="2796755"/>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34769" y="2491441"/>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flipH="1">
              <a:off x="-1192059" y="2894582"/>
              <a:ext cx="396178" cy="341533"/>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15B73C-FE37-48BC-8A31-84F8B5A93988}" type="slidenum">
              <a:rPr lang="zh-CN" altLang="en-US" smtClean="0"/>
            </a:fld>
            <a:endParaRPr lang="zh-CN" altLang="en-US"/>
          </a:p>
        </p:txBody>
      </p:sp>
      <p:grpSp>
        <p:nvGrpSpPr>
          <p:cNvPr id="5" name="组合 4"/>
          <p:cNvGrpSpPr/>
          <p:nvPr userDrawn="1"/>
        </p:nvGrpSpPr>
        <p:grpSpPr>
          <a:xfrm>
            <a:off x="0" y="0"/>
            <a:ext cx="3581400" cy="3341572"/>
            <a:chOff x="214742" y="270164"/>
            <a:chExt cx="2661150" cy="2482947"/>
          </a:xfrm>
        </p:grpSpPr>
        <p:grpSp>
          <p:nvGrpSpPr>
            <p:cNvPr id="6" name="组合 5"/>
            <p:cNvGrpSpPr/>
            <p:nvPr/>
          </p:nvGrpSpPr>
          <p:grpSpPr>
            <a:xfrm>
              <a:off x="214745" y="270164"/>
              <a:ext cx="2661147" cy="1854896"/>
              <a:chOff x="-531648" y="-111394"/>
              <a:chExt cx="4186764" cy="2918295"/>
            </a:xfrm>
          </p:grpSpPr>
          <p:sp>
            <p:nvSpPr>
              <p:cNvPr id="10" name="等腰三角形 9"/>
              <p:cNvSpPr/>
              <p:nvPr/>
            </p:nvSpPr>
            <p:spPr>
              <a:xfrm rot="5400000">
                <a:off x="239949" y="1415033"/>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flipH="1">
                <a:off x="239950" y="928589"/>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1078643" y="92859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078643" y="928591"/>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flipH="1">
                <a:off x="1072343" y="1414670"/>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flipH="1">
                <a:off x="1078643" y="442147"/>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910636" y="1414670"/>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flipH="1">
                <a:off x="-598744" y="442146"/>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1917335" y="435695"/>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5400000">
                <a:off x="1075493" y="1901112"/>
                <a:ext cx="972885" cy="838694"/>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2749326" y="909958"/>
                <a:ext cx="972885" cy="838694"/>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6200000" flipH="1">
                <a:off x="246647" y="-44298"/>
                <a:ext cx="972885" cy="838694"/>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userDrawn="1"/>
            </p:nvSpPr>
            <p:spPr>
              <a:xfrm rot="5400000">
                <a:off x="2749326" y="-43017"/>
                <a:ext cx="972885" cy="838693"/>
              </a:xfrm>
              <a:prstGeom prst="triangle">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等腰三角形 6"/>
            <p:cNvSpPr/>
            <p:nvPr/>
          </p:nvSpPr>
          <p:spPr>
            <a:xfrm rot="5400000">
              <a:off x="172095" y="2177383"/>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a:off x="175400" y="1549099"/>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p:cNvSpPr/>
            <p:nvPr/>
          </p:nvSpPr>
          <p:spPr>
            <a:xfrm rot="5400000">
              <a:off x="705178" y="1858288"/>
              <a:ext cx="618375" cy="533082"/>
            </a:xfrm>
            <a:prstGeom prst="triangle">
              <a:avLst/>
            </a:prstGeom>
            <a:solidFill>
              <a:srgbClr val="F0F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a:off x="11352349" y="5684214"/>
            <a:ext cx="839651" cy="973875"/>
            <a:chOff x="-1356283" y="1212273"/>
            <a:chExt cx="1599245" cy="1854896"/>
          </a:xfrm>
        </p:grpSpPr>
        <p:sp>
          <p:nvSpPr>
            <p:cNvPr id="23" name="等腰三角形 22"/>
            <p:cNvSpPr/>
            <p:nvPr/>
          </p:nvSpPr>
          <p:spPr>
            <a:xfrm rot="5400000">
              <a:off x="-865849" y="2182484"/>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6200000" flipH="1">
              <a:off x="-865848" y="1873296"/>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5400000">
              <a:off x="-332767" y="1873297"/>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6200000" flipH="1">
              <a:off x="-336771" y="2182254"/>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flipH="1">
              <a:off x="-332767" y="1564109"/>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6200000" flipH="1">
              <a:off x="-1398930" y="1564108"/>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5400000">
              <a:off x="-334769" y="2491441"/>
              <a:ext cx="618375" cy="533082"/>
            </a:xfrm>
            <a:prstGeom prst="triangle">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16200000" flipH="1">
              <a:off x="-861591" y="1254920"/>
              <a:ext cx="618375" cy="533082"/>
            </a:xfrm>
            <a:prstGeom prst="triangle">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p:cNvPicPr/>
          <p:nvPr userDrawn="1"/>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6F8E6D3-EC10-435A-83A8-4CF3748666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15B73C-FE37-48BC-8A31-84F8B5A9398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8E6D3-EC10-435A-83A8-4CF3748666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5B73C-FE37-48BC-8A31-84F8B5A9398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6.png"/><Relationship Id="rId3" Type="http://schemas.openxmlformats.org/officeDocument/2006/relationships/tags" Target="../tags/tag18.xml"/><Relationship Id="rId2" Type="http://schemas.openxmlformats.org/officeDocument/2006/relationships/image" Target="../media/image1.jpeg"/><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1.jpeg"/><Relationship Id="rId13" Type="http://schemas.openxmlformats.org/officeDocument/2006/relationships/slideLayout" Target="../slideLayouts/slideLayout6.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tags" Target="../tags/tag30.xml"/><Relationship Id="rId2" Type="http://schemas.openxmlformats.org/officeDocument/2006/relationships/image" Target="../media/image17.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tags" Target="../tags/tag3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0" Type="http://schemas.openxmlformats.org/officeDocument/2006/relationships/notesSlide" Target="../notesSlides/notesSlide16.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3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6.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tags" Target="../tags/tag33.xml"/><Relationship Id="rId2" Type="http://schemas.openxmlformats.org/officeDocument/2006/relationships/image" Target="../media/image38.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39.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2" Type="http://schemas.openxmlformats.org/officeDocument/2006/relationships/slideLayout" Target="../slideLayouts/slideLayout6.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41.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6.xml"/><Relationship Id="rId2" Type="http://schemas.openxmlformats.org/officeDocument/2006/relationships/image" Target="../media/image45.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6.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jpeg"/><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5438" y="2240778"/>
            <a:ext cx="9961245" cy="1568450"/>
          </a:xfrm>
          <a:prstGeom prst="rect">
            <a:avLst/>
          </a:prstGeom>
        </p:spPr>
        <p:txBody>
          <a:bodyPr wrap="none">
            <a:spAutoFit/>
          </a:bodyPr>
          <a:lstStyle/>
          <a:p>
            <a:pPr algn="ctr"/>
            <a:r>
              <a:rPr lang="en-US" altLang="zh-CN" sz="3200" b="1" dirty="0">
                <a:solidFill>
                  <a:schemeClr val="accent1">
                    <a:lumMod val="50000"/>
                  </a:schemeClr>
                </a:solidFill>
                <a:cs typeface="+mn-ea"/>
                <a:sym typeface="+mn-lt"/>
              </a:rPr>
              <a:t>A 3D Unsupervised Domain Adaption Framework  </a:t>
            </a:r>
            <a:endParaRPr lang="en-US" altLang="zh-CN" sz="3200" b="1" dirty="0">
              <a:solidFill>
                <a:schemeClr val="accent1">
                  <a:lumMod val="50000"/>
                </a:schemeClr>
              </a:solidFill>
              <a:cs typeface="+mn-ea"/>
              <a:sym typeface="+mn-lt"/>
            </a:endParaRPr>
          </a:p>
          <a:p>
            <a:pPr algn="ctr"/>
            <a:r>
              <a:rPr lang="en-US" altLang="zh-CN" sz="3200" b="1" dirty="0">
                <a:solidFill>
                  <a:schemeClr val="accent1">
                    <a:lumMod val="50000"/>
                  </a:schemeClr>
                </a:solidFill>
                <a:cs typeface="+mn-ea"/>
                <a:sym typeface="+mn-lt"/>
              </a:rPr>
              <a:t>Combining Style Translation and Self-Training for  </a:t>
            </a:r>
            <a:endParaRPr lang="en-US" altLang="zh-CN" sz="3200" b="1" dirty="0">
              <a:solidFill>
                <a:schemeClr val="accent1">
                  <a:lumMod val="50000"/>
                </a:schemeClr>
              </a:solidFill>
              <a:cs typeface="+mn-ea"/>
              <a:sym typeface="+mn-lt"/>
            </a:endParaRPr>
          </a:p>
          <a:p>
            <a:pPr algn="ctr"/>
            <a:r>
              <a:rPr lang="en-US" altLang="zh-CN" sz="3200" b="1" dirty="0">
                <a:solidFill>
                  <a:schemeClr val="accent1">
                    <a:lumMod val="50000"/>
                  </a:schemeClr>
                </a:solidFill>
                <a:cs typeface="+mn-ea"/>
                <a:sym typeface="+mn-lt"/>
              </a:rPr>
              <a:t>Abdominal Organs Segmentation</a:t>
            </a:r>
            <a:endParaRPr lang="en-US" altLang="zh-CN" sz="3200" b="1" dirty="0">
              <a:solidFill>
                <a:schemeClr val="accent1">
                  <a:lumMod val="50000"/>
                </a:schemeClr>
              </a:solidFill>
              <a:cs typeface="+mn-ea"/>
              <a:sym typeface="+mn-lt"/>
            </a:endParaRPr>
          </a:p>
        </p:txBody>
      </p:sp>
      <p:sp>
        <p:nvSpPr>
          <p:cNvPr id="6" name="矩形 5"/>
          <p:cNvSpPr/>
          <p:nvPr/>
        </p:nvSpPr>
        <p:spPr>
          <a:xfrm>
            <a:off x="2243455" y="4943475"/>
            <a:ext cx="7705725" cy="553085"/>
          </a:xfrm>
          <a:prstGeom prst="rect">
            <a:avLst/>
          </a:prstGeom>
        </p:spPr>
        <p:txBody>
          <a:bodyPr wrap="square">
            <a:spAutoFit/>
          </a:bodyPr>
          <a:lstStyle/>
          <a:p>
            <a:pPr algn="ctr">
              <a:lnSpc>
                <a:spcPct val="125000"/>
              </a:lnSpc>
              <a:spcBef>
                <a:spcPts val="0"/>
              </a:spcBef>
              <a:spcAft>
                <a:spcPts val="0"/>
              </a:spcAft>
            </a:pPr>
            <a:r>
              <a:rPr lang="zh-CN" altLang="en-US" sz="2400" b="1" dirty="0">
                <a:solidFill>
                  <a:schemeClr val="accent1">
                    <a:lumMod val="50000"/>
                  </a:schemeClr>
                </a:solidFill>
                <a:cs typeface="+mn-ea"/>
                <a:sym typeface="+mn-lt"/>
              </a:rPr>
              <a:t>汇报人：刘意爽</a:t>
            </a:r>
            <a:r>
              <a:rPr lang="en-US" altLang="zh-CN" sz="2400" b="1" dirty="0">
                <a:solidFill>
                  <a:schemeClr val="accent1">
                    <a:lumMod val="50000"/>
                  </a:schemeClr>
                </a:solidFill>
                <a:cs typeface="+mn-ea"/>
                <a:sym typeface="+mn-lt"/>
              </a:rPr>
              <a:t>            </a:t>
            </a:r>
            <a:r>
              <a:rPr lang="zh-CN" altLang="en-US" sz="2400" b="1" dirty="0">
                <a:solidFill>
                  <a:schemeClr val="accent1">
                    <a:lumMod val="50000"/>
                  </a:schemeClr>
                </a:solidFill>
                <a:cs typeface="+mn-ea"/>
                <a:sym typeface="+mn-lt"/>
              </a:rPr>
              <a:t>汇报日期：</a:t>
            </a:r>
            <a:r>
              <a:rPr lang="en-US" altLang="zh-CN" sz="2400" b="1" dirty="0">
                <a:solidFill>
                  <a:schemeClr val="accent1">
                    <a:lumMod val="50000"/>
                  </a:schemeClr>
                </a:solidFill>
                <a:cs typeface="+mn-ea"/>
                <a:sym typeface="+mn-lt"/>
              </a:rPr>
              <a:t>2025.11.01</a:t>
            </a:r>
            <a:endParaRPr lang="zh-CN" altLang="en-US" sz="2400" b="1" dirty="0">
              <a:solidFill>
                <a:schemeClr val="accent1">
                  <a:lumMod val="50000"/>
                </a:schemeClr>
              </a:solidFill>
              <a:cs typeface="+mn-ea"/>
              <a:sym typeface="+mn-lt"/>
            </a:endParaRPr>
          </a:p>
        </p:txBody>
      </p:sp>
      <p:cxnSp>
        <p:nvCxnSpPr>
          <p:cNvPr id="16" name="直接连接符 15"/>
          <p:cNvCxnSpPr/>
          <p:nvPr/>
        </p:nvCxnSpPr>
        <p:spPr>
          <a:xfrm>
            <a:off x="5640421" y="4053409"/>
            <a:ext cx="91115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Freeform 5"/>
          <p:cNvSpPr>
            <a:spLocks noEditPoints="1"/>
          </p:cNvSpPr>
          <p:nvPr/>
        </p:nvSpPr>
        <p:spPr bwMode="auto">
          <a:xfrm>
            <a:off x="5760018" y="520406"/>
            <a:ext cx="671963" cy="769033"/>
          </a:xfrm>
          <a:custGeom>
            <a:avLst/>
            <a:gdLst>
              <a:gd name="T0" fmla="*/ 1898 w 2872"/>
              <a:gd name="T1" fmla="*/ 1941 h 3284"/>
              <a:gd name="T2" fmla="*/ 2681 w 2872"/>
              <a:gd name="T3" fmla="*/ 328 h 3284"/>
              <a:gd name="T4" fmla="*/ 332 w 2872"/>
              <a:gd name="T5" fmla="*/ 0 h 3284"/>
              <a:gd name="T6" fmla="*/ 4 w 2872"/>
              <a:gd name="T7" fmla="*/ 3014 h 3284"/>
              <a:gd name="T8" fmla="*/ 378 w 2872"/>
              <a:gd name="T9" fmla="*/ 3234 h 3284"/>
              <a:gd name="T10" fmla="*/ 1491 w 2872"/>
              <a:gd name="T11" fmla="*/ 2781 h 3284"/>
              <a:gd name="T12" fmla="*/ 987 w 2872"/>
              <a:gd name="T13" fmla="*/ 1006 h 3284"/>
              <a:gd name="T14" fmla="*/ 1069 w 2872"/>
              <a:gd name="T15" fmla="*/ 924 h 3284"/>
              <a:gd name="T16" fmla="*/ 2073 w 2872"/>
              <a:gd name="T17" fmla="*/ 948 h 3284"/>
              <a:gd name="T18" fmla="*/ 2097 w 2872"/>
              <a:gd name="T19" fmla="*/ 1114 h 3284"/>
              <a:gd name="T20" fmla="*/ 2015 w 2872"/>
              <a:gd name="T21" fmla="*/ 1196 h 3284"/>
              <a:gd name="T22" fmla="*/ 1011 w 2872"/>
              <a:gd name="T23" fmla="*/ 1172 h 3284"/>
              <a:gd name="T24" fmla="*/ 987 w 2872"/>
              <a:gd name="T25" fmla="*/ 1006 h 3284"/>
              <a:gd name="T26" fmla="*/ 672 w 2872"/>
              <a:gd name="T27" fmla="*/ 1885 h 3284"/>
              <a:gd name="T28" fmla="*/ 590 w 2872"/>
              <a:gd name="T29" fmla="*/ 1803 h 3284"/>
              <a:gd name="T30" fmla="*/ 614 w 2872"/>
              <a:gd name="T31" fmla="*/ 1641 h 3284"/>
              <a:gd name="T32" fmla="*/ 778 w 2872"/>
              <a:gd name="T33" fmla="*/ 1617 h 3284"/>
              <a:gd name="T34" fmla="*/ 860 w 2872"/>
              <a:gd name="T35" fmla="*/ 1699 h 3284"/>
              <a:gd name="T36" fmla="*/ 836 w 2872"/>
              <a:gd name="T37" fmla="*/ 1861 h 3284"/>
              <a:gd name="T38" fmla="*/ 778 w 2872"/>
              <a:gd name="T39" fmla="*/ 1192 h 3284"/>
              <a:gd name="T40" fmla="*/ 614 w 2872"/>
              <a:gd name="T41" fmla="*/ 1168 h 3284"/>
              <a:gd name="T42" fmla="*/ 590 w 2872"/>
              <a:gd name="T43" fmla="*/ 1006 h 3284"/>
              <a:gd name="T44" fmla="*/ 672 w 2872"/>
              <a:gd name="T45" fmla="*/ 924 h 3284"/>
              <a:gd name="T46" fmla="*/ 836 w 2872"/>
              <a:gd name="T47" fmla="*/ 948 h 3284"/>
              <a:gd name="T48" fmla="*/ 860 w 2872"/>
              <a:gd name="T49" fmla="*/ 1113 h 3284"/>
              <a:gd name="T50" fmla="*/ 778 w 2872"/>
              <a:gd name="T51" fmla="*/ 1195 h 3284"/>
              <a:gd name="T52" fmla="*/ 1069 w 2872"/>
              <a:gd name="T53" fmla="*/ 1885 h 3284"/>
              <a:gd name="T54" fmla="*/ 987 w 2872"/>
              <a:gd name="T55" fmla="*/ 1803 h 3284"/>
              <a:gd name="T56" fmla="*/ 1011 w 2872"/>
              <a:gd name="T57" fmla="*/ 1641 h 3284"/>
              <a:gd name="T58" fmla="*/ 2015 w 2872"/>
              <a:gd name="T59" fmla="*/ 1617 h 3284"/>
              <a:gd name="T60" fmla="*/ 2097 w 2872"/>
              <a:gd name="T61" fmla="*/ 1699 h 3284"/>
              <a:gd name="T62" fmla="*/ 2073 w 2872"/>
              <a:gd name="T63" fmla="*/ 1861 h 3284"/>
              <a:gd name="T64" fmla="*/ 1069 w 2872"/>
              <a:gd name="T65" fmla="*/ 1885 h 3284"/>
              <a:gd name="T66" fmla="*/ 1579 w 2872"/>
              <a:gd name="T67" fmla="*/ 2633 h 3284"/>
              <a:gd name="T68" fmla="*/ 2872 w 2872"/>
              <a:gd name="T69" fmla="*/ 2627 h 3284"/>
              <a:gd name="T70" fmla="*/ 2216 w 2872"/>
              <a:gd name="T71" fmla="*/ 1980 h 3284"/>
              <a:gd name="T72" fmla="*/ 1770 w 2872"/>
              <a:gd name="T73" fmla="*/ 2622 h 3284"/>
              <a:gd name="T74" fmla="*/ 2131 w 2872"/>
              <a:gd name="T75" fmla="*/ 2655 h 3284"/>
              <a:gd name="T76" fmla="*/ 2671 w 2872"/>
              <a:gd name="T77" fmla="*/ 2460 h 3284"/>
              <a:gd name="T78" fmla="*/ 2128 w 2872"/>
              <a:gd name="T79" fmla="*/ 2950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2" h="3284">
                <a:moveTo>
                  <a:pt x="1468" y="2605"/>
                </a:moveTo>
                <a:cubicBezTo>
                  <a:pt x="1471" y="2320"/>
                  <a:pt x="1638" y="2061"/>
                  <a:pt x="1898" y="1941"/>
                </a:cubicBezTo>
                <a:cubicBezTo>
                  <a:pt x="2158" y="1822"/>
                  <a:pt x="2463" y="1864"/>
                  <a:pt x="2681" y="2048"/>
                </a:cubicBezTo>
                <a:cubicBezTo>
                  <a:pt x="2681" y="328"/>
                  <a:pt x="2681" y="328"/>
                  <a:pt x="2681" y="328"/>
                </a:cubicBezTo>
                <a:cubicBezTo>
                  <a:pt x="2681" y="147"/>
                  <a:pt x="2535" y="0"/>
                  <a:pt x="2354" y="0"/>
                </a:cubicBezTo>
                <a:cubicBezTo>
                  <a:pt x="332" y="0"/>
                  <a:pt x="332" y="0"/>
                  <a:pt x="332" y="0"/>
                </a:cubicBezTo>
                <a:cubicBezTo>
                  <a:pt x="151" y="0"/>
                  <a:pt x="4" y="147"/>
                  <a:pt x="4" y="328"/>
                </a:cubicBezTo>
                <a:cubicBezTo>
                  <a:pt x="4" y="3014"/>
                  <a:pt x="4" y="3014"/>
                  <a:pt x="4" y="3014"/>
                </a:cubicBezTo>
                <a:cubicBezTo>
                  <a:pt x="0" y="3105"/>
                  <a:pt x="44" y="3191"/>
                  <a:pt x="121" y="3240"/>
                </a:cubicBezTo>
                <a:cubicBezTo>
                  <a:pt x="201" y="3284"/>
                  <a:pt x="299" y="3282"/>
                  <a:pt x="378" y="3234"/>
                </a:cubicBezTo>
                <a:cubicBezTo>
                  <a:pt x="1350" y="2704"/>
                  <a:pt x="1350" y="2704"/>
                  <a:pt x="1350" y="2704"/>
                </a:cubicBezTo>
                <a:cubicBezTo>
                  <a:pt x="1491" y="2781"/>
                  <a:pt x="1491" y="2781"/>
                  <a:pt x="1491" y="2781"/>
                </a:cubicBezTo>
                <a:cubicBezTo>
                  <a:pt x="1476" y="2723"/>
                  <a:pt x="1469" y="2665"/>
                  <a:pt x="1468" y="2605"/>
                </a:cubicBezTo>
                <a:close/>
                <a:moveTo>
                  <a:pt x="987" y="1006"/>
                </a:moveTo>
                <a:cubicBezTo>
                  <a:pt x="987" y="985"/>
                  <a:pt x="996" y="964"/>
                  <a:pt x="1011" y="948"/>
                </a:cubicBezTo>
                <a:cubicBezTo>
                  <a:pt x="1027" y="933"/>
                  <a:pt x="1048" y="924"/>
                  <a:pt x="1069" y="924"/>
                </a:cubicBezTo>
                <a:cubicBezTo>
                  <a:pt x="2015" y="924"/>
                  <a:pt x="2015" y="924"/>
                  <a:pt x="2015" y="924"/>
                </a:cubicBezTo>
                <a:cubicBezTo>
                  <a:pt x="2036" y="924"/>
                  <a:pt x="2057" y="933"/>
                  <a:pt x="2073" y="948"/>
                </a:cubicBezTo>
                <a:cubicBezTo>
                  <a:pt x="2088" y="964"/>
                  <a:pt x="2097" y="985"/>
                  <a:pt x="2097" y="1006"/>
                </a:cubicBezTo>
                <a:cubicBezTo>
                  <a:pt x="2097" y="1114"/>
                  <a:pt x="2097" y="1114"/>
                  <a:pt x="2097" y="1114"/>
                </a:cubicBezTo>
                <a:cubicBezTo>
                  <a:pt x="2097" y="1135"/>
                  <a:pt x="2088" y="1156"/>
                  <a:pt x="2073" y="1172"/>
                </a:cubicBezTo>
                <a:cubicBezTo>
                  <a:pt x="2057" y="1187"/>
                  <a:pt x="2036" y="1196"/>
                  <a:pt x="2015" y="1196"/>
                </a:cubicBezTo>
                <a:cubicBezTo>
                  <a:pt x="1069" y="1196"/>
                  <a:pt x="1069" y="1196"/>
                  <a:pt x="1069" y="1196"/>
                </a:cubicBezTo>
                <a:cubicBezTo>
                  <a:pt x="1048" y="1196"/>
                  <a:pt x="1027" y="1187"/>
                  <a:pt x="1011" y="1172"/>
                </a:cubicBezTo>
                <a:cubicBezTo>
                  <a:pt x="996" y="1156"/>
                  <a:pt x="987" y="1135"/>
                  <a:pt x="987" y="1114"/>
                </a:cubicBezTo>
                <a:lnTo>
                  <a:pt x="987" y="1006"/>
                </a:lnTo>
                <a:close/>
                <a:moveTo>
                  <a:pt x="778" y="1885"/>
                </a:moveTo>
                <a:cubicBezTo>
                  <a:pt x="672" y="1885"/>
                  <a:pt x="672" y="1885"/>
                  <a:pt x="672" y="1885"/>
                </a:cubicBezTo>
                <a:cubicBezTo>
                  <a:pt x="650" y="1885"/>
                  <a:pt x="629" y="1876"/>
                  <a:pt x="614" y="1861"/>
                </a:cubicBezTo>
                <a:cubicBezTo>
                  <a:pt x="599" y="1845"/>
                  <a:pt x="590" y="1824"/>
                  <a:pt x="590" y="1803"/>
                </a:cubicBezTo>
                <a:cubicBezTo>
                  <a:pt x="590" y="1699"/>
                  <a:pt x="590" y="1699"/>
                  <a:pt x="590" y="1699"/>
                </a:cubicBezTo>
                <a:cubicBezTo>
                  <a:pt x="590" y="1678"/>
                  <a:pt x="599" y="1657"/>
                  <a:pt x="614" y="1641"/>
                </a:cubicBezTo>
                <a:cubicBezTo>
                  <a:pt x="629" y="1626"/>
                  <a:pt x="650" y="1617"/>
                  <a:pt x="672" y="1617"/>
                </a:cubicBezTo>
                <a:cubicBezTo>
                  <a:pt x="778" y="1617"/>
                  <a:pt x="778" y="1617"/>
                  <a:pt x="778" y="1617"/>
                </a:cubicBezTo>
                <a:cubicBezTo>
                  <a:pt x="799" y="1617"/>
                  <a:pt x="820" y="1626"/>
                  <a:pt x="836" y="1641"/>
                </a:cubicBezTo>
                <a:cubicBezTo>
                  <a:pt x="851" y="1657"/>
                  <a:pt x="860" y="1678"/>
                  <a:pt x="860" y="1699"/>
                </a:cubicBezTo>
                <a:cubicBezTo>
                  <a:pt x="860" y="1803"/>
                  <a:pt x="860" y="1803"/>
                  <a:pt x="860" y="1803"/>
                </a:cubicBezTo>
                <a:cubicBezTo>
                  <a:pt x="860" y="1824"/>
                  <a:pt x="851" y="1845"/>
                  <a:pt x="836" y="1861"/>
                </a:cubicBezTo>
                <a:cubicBezTo>
                  <a:pt x="820" y="1876"/>
                  <a:pt x="799" y="1885"/>
                  <a:pt x="778" y="1885"/>
                </a:cubicBezTo>
                <a:close/>
                <a:moveTo>
                  <a:pt x="778" y="1192"/>
                </a:moveTo>
                <a:cubicBezTo>
                  <a:pt x="672" y="1192"/>
                  <a:pt x="672" y="1192"/>
                  <a:pt x="672" y="1192"/>
                </a:cubicBezTo>
                <a:cubicBezTo>
                  <a:pt x="650" y="1192"/>
                  <a:pt x="629" y="1183"/>
                  <a:pt x="614" y="1168"/>
                </a:cubicBezTo>
                <a:cubicBezTo>
                  <a:pt x="599" y="1152"/>
                  <a:pt x="590" y="1131"/>
                  <a:pt x="590" y="1110"/>
                </a:cubicBezTo>
                <a:cubicBezTo>
                  <a:pt x="590" y="1006"/>
                  <a:pt x="590" y="1006"/>
                  <a:pt x="590" y="1006"/>
                </a:cubicBezTo>
                <a:cubicBezTo>
                  <a:pt x="590" y="984"/>
                  <a:pt x="599" y="963"/>
                  <a:pt x="614" y="948"/>
                </a:cubicBezTo>
                <a:cubicBezTo>
                  <a:pt x="629" y="932"/>
                  <a:pt x="650" y="924"/>
                  <a:pt x="672" y="924"/>
                </a:cubicBezTo>
                <a:cubicBezTo>
                  <a:pt x="778" y="924"/>
                  <a:pt x="778" y="924"/>
                  <a:pt x="778" y="924"/>
                </a:cubicBezTo>
                <a:cubicBezTo>
                  <a:pt x="800" y="924"/>
                  <a:pt x="821" y="932"/>
                  <a:pt x="836" y="948"/>
                </a:cubicBezTo>
                <a:cubicBezTo>
                  <a:pt x="852" y="963"/>
                  <a:pt x="860" y="984"/>
                  <a:pt x="860" y="1006"/>
                </a:cubicBezTo>
                <a:cubicBezTo>
                  <a:pt x="860" y="1113"/>
                  <a:pt x="860" y="1113"/>
                  <a:pt x="860" y="1113"/>
                </a:cubicBezTo>
                <a:cubicBezTo>
                  <a:pt x="860" y="1135"/>
                  <a:pt x="852" y="1155"/>
                  <a:pt x="836" y="1171"/>
                </a:cubicBezTo>
                <a:cubicBezTo>
                  <a:pt x="821" y="1186"/>
                  <a:pt x="800" y="1195"/>
                  <a:pt x="778" y="1195"/>
                </a:cubicBezTo>
                <a:lnTo>
                  <a:pt x="778" y="1192"/>
                </a:lnTo>
                <a:close/>
                <a:moveTo>
                  <a:pt x="1069" y="1885"/>
                </a:moveTo>
                <a:cubicBezTo>
                  <a:pt x="1048" y="1885"/>
                  <a:pt x="1027" y="1876"/>
                  <a:pt x="1011" y="1861"/>
                </a:cubicBezTo>
                <a:cubicBezTo>
                  <a:pt x="996" y="1845"/>
                  <a:pt x="987" y="1824"/>
                  <a:pt x="987" y="1803"/>
                </a:cubicBezTo>
                <a:cubicBezTo>
                  <a:pt x="987" y="1699"/>
                  <a:pt x="987" y="1699"/>
                  <a:pt x="987" y="1699"/>
                </a:cubicBezTo>
                <a:cubicBezTo>
                  <a:pt x="987" y="1678"/>
                  <a:pt x="996" y="1657"/>
                  <a:pt x="1011" y="1641"/>
                </a:cubicBezTo>
                <a:cubicBezTo>
                  <a:pt x="1027" y="1626"/>
                  <a:pt x="1048" y="1617"/>
                  <a:pt x="1069" y="1617"/>
                </a:cubicBezTo>
                <a:cubicBezTo>
                  <a:pt x="2015" y="1617"/>
                  <a:pt x="2015" y="1617"/>
                  <a:pt x="2015" y="1617"/>
                </a:cubicBezTo>
                <a:cubicBezTo>
                  <a:pt x="2036" y="1617"/>
                  <a:pt x="2057" y="1626"/>
                  <a:pt x="2073" y="1641"/>
                </a:cubicBezTo>
                <a:cubicBezTo>
                  <a:pt x="2088" y="1657"/>
                  <a:pt x="2097" y="1678"/>
                  <a:pt x="2097" y="1699"/>
                </a:cubicBezTo>
                <a:cubicBezTo>
                  <a:pt x="2097" y="1803"/>
                  <a:pt x="2097" y="1803"/>
                  <a:pt x="2097" y="1803"/>
                </a:cubicBezTo>
                <a:cubicBezTo>
                  <a:pt x="2097" y="1824"/>
                  <a:pt x="2088" y="1845"/>
                  <a:pt x="2073" y="1861"/>
                </a:cubicBezTo>
                <a:cubicBezTo>
                  <a:pt x="2057" y="1876"/>
                  <a:pt x="2036" y="1885"/>
                  <a:pt x="2015" y="1885"/>
                </a:cubicBezTo>
                <a:lnTo>
                  <a:pt x="1069" y="1885"/>
                </a:lnTo>
                <a:close/>
                <a:moveTo>
                  <a:pt x="2216" y="1980"/>
                </a:moveTo>
                <a:cubicBezTo>
                  <a:pt x="1860" y="1985"/>
                  <a:pt x="1576" y="2277"/>
                  <a:pt x="1579" y="2633"/>
                </a:cubicBezTo>
                <a:cubicBezTo>
                  <a:pt x="1582" y="2988"/>
                  <a:pt x="1872" y="3275"/>
                  <a:pt x="2228" y="3273"/>
                </a:cubicBezTo>
                <a:cubicBezTo>
                  <a:pt x="2584" y="3271"/>
                  <a:pt x="2872" y="2983"/>
                  <a:pt x="2872" y="2627"/>
                </a:cubicBezTo>
                <a:cubicBezTo>
                  <a:pt x="2872" y="2454"/>
                  <a:pt x="2802" y="2288"/>
                  <a:pt x="2679" y="2167"/>
                </a:cubicBezTo>
                <a:cubicBezTo>
                  <a:pt x="2556" y="2045"/>
                  <a:pt x="2389" y="1978"/>
                  <a:pt x="2216" y="1980"/>
                </a:cubicBezTo>
                <a:close/>
                <a:moveTo>
                  <a:pt x="2128" y="2950"/>
                </a:moveTo>
                <a:cubicBezTo>
                  <a:pt x="1770" y="2622"/>
                  <a:pt x="1770" y="2622"/>
                  <a:pt x="1770" y="2622"/>
                </a:cubicBezTo>
                <a:cubicBezTo>
                  <a:pt x="1934" y="2476"/>
                  <a:pt x="1934" y="2476"/>
                  <a:pt x="1934" y="2476"/>
                </a:cubicBezTo>
                <a:cubicBezTo>
                  <a:pt x="2131" y="2655"/>
                  <a:pt x="2131" y="2655"/>
                  <a:pt x="2131" y="2655"/>
                </a:cubicBezTo>
                <a:cubicBezTo>
                  <a:pt x="2507" y="2314"/>
                  <a:pt x="2507" y="2314"/>
                  <a:pt x="2507" y="2314"/>
                </a:cubicBezTo>
                <a:cubicBezTo>
                  <a:pt x="2671" y="2460"/>
                  <a:pt x="2671" y="2460"/>
                  <a:pt x="2671" y="2460"/>
                </a:cubicBezTo>
                <a:lnTo>
                  <a:pt x="2128" y="2950"/>
                </a:lnTo>
                <a:close/>
                <a:moveTo>
                  <a:pt x="2128" y="2950"/>
                </a:moveTo>
                <a:cubicBezTo>
                  <a:pt x="2128" y="2950"/>
                  <a:pt x="2128" y="2950"/>
                  <a:pt x="2128" y="295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3048000" y="4311015"/>
            <a:ext cx="6096000" cy="460375"/>
          </a:xfrm>
          <a:prstGeom prst="rect">
            <a:avLst/>
          </a:prstGeom>
          <a:noFill/>
        </p:spPr>
        <p:txBody>
          <a:bodyPr wrap="square" rtlCol="0" anchor="t">
            <a:spAutoFit/>
          </a:bodyPr>
          <a:p>
            <a:pPr algn="ctr"/>
            <a:r>
              <a:rPr lang="en-US" altLang="zh-CN" sz="2400" b="1" dirty="0">
                <a:solidFill>
                  <a:schemeClr val="accent1">
                    <a:lumMod val="50000"/>
                  </a:schemeClr>
                </a:solidFill>
                <a:cs typeface="+mn-ea"/>
                <a:sym typeface="+mn-lt"/>
              </a:rPr>
              <a:t>MICCAI FLARE 2024 Task3 </a:t>
            </a:r>
            <a:r>
              <a:rPr lang="zh-CN" altLang="en-US" sz="2400" b="1" dirty="0">
                <a:solidFill>
                  <a:schemeClr val="accent1">
                    <a:lumMod val="50000"/>
                  </a:schemeClr>
                </a:solidFill>
                <a:cs typeface="+mn-ea"/>
                <a:sym typeface="+mn-lt"/>
              </a:rPr>
              <a:t>冠军方案</a:t>
            </a:r>
            <a:r>
              <a:rPr lang="en-US" altLang="zh-CN" sz="2400" b="1" dirty="0">
                <a:solidFill>
                  <a:schemeClr val="accent1">
                    <a:lumMod val="50000"/>
                  </a:schemeClr>
                </a:solidFill>
                <a:cs typeface="+mn-ea"/>
                <a:sym typeface="+mn-lt"/>
              </a:rPr>
              <a:t> </a:t>
            </a:r>
            <a:endParaRPr lang="en-US" altLang="zh-CN" sz="2400" b="1" dirty="0">
              <a:solidFill>
                <a:schemeClr val="accent1">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03094"/>
            <a:ext cx="204533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基于体积的滤波</a:t>
            </a:r>
            <a:endParaRPr lang="zh-CN" altLang="en-US" sz="2000" b="1" dirty="0">
              <a:solidFill>
                <a:schemeClr val="accent1">
                  <a:lumMod val="50000"/>
                </a:schemeClr>
              </a:solidFill>
            </a:endParaRPr>
          </a:p>
        </p:txBody>
      </p:sp>
      <p:pic>
        <p:nvPicPr>
          <p:cNvPr id="2" name="图片 1"/>
          <p:cNvPicPr>
            <a:picLocks noChangeAspect="1"/>
          </p:cNvPicPr>
          <p:nvPr/>
        </p:nvPicPr>
        <p:blipFill>
          <a:blip r:embed="rId2"/>
          <a:stretch>
            <a:fillRect/>
          </a:stretch>
        </p:blipFill>
        <p:spPr>
          <a:xfrm>
            <a:off x="2907665" y="1368425"/>
            <a:ext cx="6377940" cy="4030980"/>
          </a:xfrm>
          <a:prstGeom prst="rect">
            <a:avLst/>
          </a:prstGeom>
        </p:spPr>
      </p:pic>
      <p:pic>
        <p:nvPicPr>
          <p:cNvPr id="3" name="图片 2"/>
          <p:cNvPicPr>
            <a:picLocks noChangeAspect="1"/>
          </p:cNvPicPr>
          <p:nvPr/>
        </p:nvPicPr>
        <p:blipFill>
          <a:blip r:embed="rId3"/>
          <a:stretch>
            <a:fillRect/>
          </a:stretch>
        </p:blipFill>
        <p:spPr>
          <a:xfrm>
            <a:off x="3908425" y="5466080"/>
            <a:ext cx="4375785" cy="861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03094"/>
            <a:ext cx="128333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迭代优化</a:t>
            </a:r>
            <a:endParaRPr lang="zh-CN" altLang="en-US" sz="2000" b="1" dirty="0">
              <a:solidFill>
                <a:schemeClr val="accent1">
                  <a:lumMod val="50000"/>
                </a:schemeClr>
              </a:solidFill>
            </a:endParaRPr>
          </a:p>
        </p:txBody>
      </p:sp>
      <p:pic>
        <p:nvPicPr>
          <p:cNvPr id="4" name="图片 3"/>
          <p:cNvPicPr>
            <a:picLocks noChangeAspect="1"/>
          </p:cNvPicPr>
          <p:nvPr/>
        </p:nvPicPr>
        <p:blipFill>
          <a:blip r:embed="rId2"/>
          <a:stretch>
            <a:fillRect/>
          </a:stretch>
        </p:blipFill>
        <p:spPr>
          <a:xfrm>
            <a:off x="723900" y="1866265"/>
            <a:ext cx="10744200" cy="2141220"/>
          </a:xfrm>
          <a:prstGeom prst="rect">
            <a:avLst/>
          </a:prstGeom>
        </p:spPr>
      </p:pic>
      <p:sp>
        <p:nvSpPr>
          <p:cNvPr id="6" name="文本框 5"/>
          <p:cNvSpPr txBox="1"/>
          <p:nvPr/>
        </p:nvSpPr>
        <p:spPr>
          <a:xfrm>
            <a:off x="1254760" y="4243070"/>
            <a:ext cx="9963785" cy="1622425"/>
          </a:xfrm>
          <a:prstGeom prst="rect">
            <a:avLst/>
          </a:prstGeom>
          <a:noFill/>
          <a:ln w="9525">
            <a:noFill/>
          </a:ln>
        </p:spPr>
        <p:txBody>
          <a:bodyPr wrap="square" anchor="ctr" anchorCtr="0">
            <a:noAutofit/>
          </a:bodyPr>
          <a:p>
            <a:pPr indent="0" algn="just">
              <a:lnSpc>
                <a:spcPct val="150000"/>
              </a:lnSpc>
              <a:spcBef>
                <a:spcPts val="0"/>
              </a:spcBef>
              <a:spcAft>
                <a:spcPts val="0"/>
              </a:spcAft>
              <a:buFont typeface="Wingdings" panose="05000000000000000000" charset="0"/>
              <a:buNone/>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首先使用初步生成的伪标签对</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Real MR</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数据集和</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Real CT</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数据集进行训练。利用本次训练得到的改进模型，重新生成并筛选伪标注，实现伪标签的迭代。</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03094"/>
            <a:ext cx="5057140"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两阶段</a:t>
            </a:r>
            <a:r>
              <a:rPr lang="zh-CN" altLang="en-US" sz="2000" b="1" dirty="0">
                <a:solidFill>
                  <a:schemeClr val="accent1">
                    <a:lumMod val="50000"/>
                  </a:schemeClr>
                </a:solidFill>
              </a:rPr>
              <a:t>分割（</a:t>
            </a:r>
            <a:r>
              <a:rPr lang="en-US" altLang="zh-CN" sz="2000" b="1" dirty="0">
                <a:solidFill>
                  <a:schemeClr val="accent1">
                    <a:lumMod val="50000"/>
                  </a:schemeClr>
                </a:solidFill>
              </a:rPr>
              <a:t>Two-Stage Segmentation</a:t>
            </a:r>
            <a:r>
              <a:rPr lang="zh-CN" altLang="en-US" sz="2000" b="1" dirty="0">
                <a:solidFill>
                  <a:schemeClr val="accent1">
                    <a:lumMod val="50000"/>
                  </a:schemeClr>
                </a:solidFill>
              </a:rPr>
              <a:t>）</a:t>
            </a:r>
            <a:endParaRPr lang="zh-CN" altLang="en-US" sz="2000" b="1" dirty="0">
              <a:solidFill>
                <a:schemeClr val="accent1">
                  <a:lumMod val="50000"/>
                </a:schemeClr>
              </a:solidFill>
            </a:endParaRPr>
          </a:p>
        </p:txBody>
      </p:sp>
      <p:sp>
        <p:nvSpPr>
          <p:cNvPr id="6" name="文本框 5"/>
          <p:cNvSpPr txBox="1"/>
          <p:nvPr/>
        </p:nvSpPr>
        <p:spPr>
          <a:xfrm>
            <a:off x="878205" y="4460240"/>
            <a:ext cx="10702925" cy="1920240"/>
          </a:xfrm>
          <a:prstGeom prst="rect">
            <a:avLst/>
          </a:prstGeom>
          <a:noFill/>
          <a:ln w="9525">
            <a:noFill/>
          </a:ln>
        </p:spPr>
        <p:txBody>
          <a:bodyPr wrap="square" anchor="ctr" anchorCtr="0">
            <a:noAutofit/>
          </a:bodyPr>
          <a:p>
            <a:pPr marL="342900" indent="-342900" algn="just">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粗分割阶段（</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Coarse Stage</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）：轻量级的分割模型</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Small SegNet</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在降采样后的低分辨率图像上进行训练，只进行二分类分割，将所有前景器官作为一个整体与背景区分开来。</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细分割阶段（</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Fine Stage</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）：另一个轻量级</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Small SegNet</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，仅在裁剪后的、只包含关键解剖结构的小体积块上进行训练和推理，完成最终的</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13</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类器官细分割</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 </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815340" y="1601470"/>
            <a:ext cx="10561320" cy="2712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2552700"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量化评价</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结果</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2629535" y="1325880"/>
            <a:ext cx="6932930" cy="503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2552700"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模块消融</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788670" y="1638300"/>
            <a:ext cx="10614660" cy="358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3712210"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腹部器官分割结果的可视化</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rcRect b="9191"/>
          <a:stretch>
            <a:fillRect/>
          </a:stretch>
        </p:blipFill>
        <p:spPr>
          <a:xfrm>
            <a:off x="1624965" y="1314450"/>
            <a:ext cx="8942070" cy="5116830"/>
          </a:xfrm>
          <a:prstGeom prst="rect">
            <a:avLst/>
          </a:prstGeom>
        </p:spPr>
      </p:pic>
      <p:sp>
        <p:nvSpPr>
          <p:cNvPr id="4" name="矩形 3"/>
          <p:cNvSpPr/>
          <p:nvPr/>
        </p:nvSpPr>
        <p:spPr>
          <a:xfrm>
            <a:off x="1599565" y="1330960"/>
            <a:ext cx="8996045" cy="268160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笑脸 4"/>
          <p:cNvSpPr/>
          <p:nvPr/>
        </p:nvSpPr>
        <p:spPr>
          <a:xfrm>
            <a:off x="802640" y="2381885"/>
            <a:ext cx="624840" cy="579755"/>
          </a:xfrm>
          <a:prstGeom prst="smileyFace">
            <a:avLst/>
          </a:prstGeom>
          <a:solidFill>
            <a:schemeClr val="accent2">
              <a:lumMod val="60000"/>
              <a:lumOff val="4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13228" y="2240778"/>
            <a:ext cx="9765665" cy="1568450"/>
          </a:xfrm>
          <a:prstGeom prst="rect">
            <a:avLst/>
          </a:prstGeom>
        </p:spPr>
        <p:txBody>
          <a:bodyPr wrap="none">
            <a:spAutoFit/>
          </a:bodyPr>
          <a:lstStyle/>
          <a:p>
            <a:pPr algn="ctr"/>
            <a:r>
              <a:rPr lang="en-US" altLang="zh-CN" sz="3200" b="1" dirty="0">
                <a:solidFill>
                  <a:schemeClr val="accent1">
                    <a:lumMod val="50000"/>
                  </a:schemeClr>
                </a:solidFill>
                <a:cs typeface="+mn-ea"/>
                <a:sym typeface="+mn-lt"/>
              </a:rPr>
              <a:t>CiSeg: Unsupervised Cross-Modality Adaptation  </a:t>
            </a:r>
            <a:endParaRPr lang="en-US" altLang="zh-CN" sz="3200" b="1" dirty="0">
              <a:solidFill>
                <a:schemeClr val="accent1">
                  <a:lumMod val="50000"/>
                </a:schemeClr>
              </a:solidFill>
              <a:cs typeface="+mn-ea"/>
              <a:sym typeface="+mn-lt"/>
            </a:endParaRPr>
          </a:p>
          <a:p>
            <a:pPr algn="ctr"/>
            <a:r>
              <a:rPr lang="en-US" altLang="zh-CN" sz="3200" b="1" dirty="0">
                <a:solidFill>
                  <a:schemeClr val="accent1">
                    <a:lumMod val="50000"/>
                  </a:schemeClr>
                </a:solidFill>
                <a:cs typeface="+mn-ea"/>
                <a:sym typeface="+mn-lt"/>
              </a:rPr>
              <a:t>for 3D Medical Image Segmentation via Causal </a:t>
            </a:r>
            <a:endParaRPr lang="en-US" altLang="zh-CN" sz="3200" b="1" dirty="0">
              <a:solidFill>
                <a:schemeClr val="accent1">
                  <a:lumMod val="50000"/>
                </a:schemeClr>
              </a:solidFill>
              <a:cs typeface="+mn-ea"/>
              <a:sym typeface="+mn-lt"/>
            </a:endParaRPr>
          </a:p>
          <a:p>
            <a:pPr algn="ctr"/>
            <a:r>
              <a:rPr lang="en-US" altLang="zh-CN" sz="3200" b="1" dirty="0">
                <a:solidFill>
                  <a:schemeClr val="accent1">
                    <a:lumMod val="50000"/>
                  </a:schemeClr>
                </a:solidFill>
                <a:cs typeface="+mn-ea"/>
                <a:sym typeface="+mn-lt"/>
              </a:rPr>
              <a:t> Intervention</a:t>
            </a:r>
            <a:endParaRPr lang="en-US" altLang="zh-CN" sz="3200" b="1" dirty="0">
              <a:solidFill>
                <a:schemeClr val="accent1">
                  <a:lumMod val="50000"/>
                </a:schemeClr>
              </a:solidFill>
              <a:cs typeface="+mn-ea"/>
              <a:sym typeface="+mn-lt"/>
            </a:endParaRPr>
          </a:p>
        </p:txBody>
      </p:sp>
      <p:cxnSp>
        <p:nvCxnSpPr>
          <p:cNvPr id="16" name="直接连接符 15"/>
          <p:cNvCxnSpPr/>
          <p:nvPr/>
        </p:nvCxnSpPr>
        <p:spPr>
          <a:xfrm>
            <a:off x="5640421" y="4053409"/>
            <a:ext cx="91115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608580" y="4311015"/>
            <a:ext cx="6974205" cy="460375"/>
          </a:xfrm>
          <a:prstGeom prst="rect">
            <a:avLst/>
          </a:prstGeom>
          <a:noFill/>
        </p:spPr>
        <p:txBody>
          <a:bodyPr wrap="square" rtlCol="0" anchor="t">
            <a:spAutoFit/>
          </a:bodyPr>
          <a:p>
            <a:pPr algn="ctr"/>
            <a:r>
              <a:rPr lang="en-US" altLang="zh-CN" sz="2400" b="1" dirty="0">
                <a:solidFill>
                  <a:schemeClr val="accent1">
                    <a:lumMod val="50000"/>
                  </a:schemeClr>
                </a:solidFill>
                <a:cs typeface="+mn-ea"/>
                <a:sym typeface="+mn-lt"/>
              </a:rPr>
              <a:t>IEEE Transactions on Medical Imaging, 2025</a:t>
            </a:r>
            <a:r>
              <a:rPr lang="en-US" altLang="zh-CN" sz="2400" b="1" dirty="0">
                <a:solidFill>
                  <a:schemeClr val="accent1">
                    <a:lumMod val="50000"/>
                  </a:schemeClr>
                </a:solidFill>
                <a:cs typeface="+mn-ea"/>
                <a:sym typeface="+mn-lt"/>
              </a:rPr>
              <a:t> </a:t>
            </a:r>
            <a:endParaRPr lang="en-US" altLang="zh-CN" sz="2400" b="1" dirty="0">
              <a:solidFill>
                <a:schemeClr val="accent1">
                  <a:lumMod val="50000"/>
                </a:schemeClr>
              </a:solidFill>
              <a:cs typeface="+mn-ea"/>
              <a:sym typeface="+mn-lt"/>
            </a:endParaRPr>
          </a:p>
        </p:txBody>
      </p:sp>
      <p:sp>
        <p:nvSpPr>
          <p:cNvPr id="3" name="Freeform 5"/>
          <p:cNvSpPr>
            <a:spLocks noEditPoints="1"/>
          </p:cNvSpPr>
          <p:nvPr/>
        </p:nvSpPr>
        <p:spPr bwMode="auto">
          <a:xfrm>
            <a:off x="5760018" y="520406"/>
            <a:ext cx="671963" cy="769033"/>
          </a:xfrm>
          <a:custGeom>
            <a:avLst/>
            <a:gdLst>
              <a:gd name="T0" fmla="*/ 1898 w 2872"/>
              <a:gd name="T1" fmla="*/ 1941 h 3284"/>
              <a:gd name="T2" fmla="*/ 2681 w 2872"/>
              <a:gd name="T3" fmla="*/ 328 h 3284"/>
              <a:gd name="T4" fmla="*/ 332 w 2872"/>
              <a:gd name="T5" fmla="*/ 0 h 3284"/>
              <a:gd name="T6" fmla="*/ 4 w 2872"/>
              <a:gd name="T7" fmla="*/ 3014 h 3284"/>
              <a:gd name="T8" fmla="*/ 378 w 2872"/>
              <a:gd name="T9" fmla="*/ 3234 h 3284"/>
              <a:gd name="T10" fmla="*/ 1491 w 2872"/>
              <a:gd name="T11" fmla="*/ 2781 h 3284"/>
              <a:gd name="T12" fmla="*/ 987 w 2872"/>
              <a:gd name="T13" fmla="*/ 1006 h 3284"/>
              <a:gd name="T14" fmla="*/ 1069 w 2872"/>
              <a:gd name="T15" fmla="*/ 924 h 3284"/>
              <a:gd name="T16" fmla="*/ 2073 w 2872"/>
              <a:gd name="T17" fmla="*/ 948 h 3284"/>
              <a:gd name="T18" fmla="*/ 2097 w 2872"/>
              <a:gd name="T19" fmla="*/ 1114 h 3284"/>
              <a:gd name="T20" fmla="*/ 2015 w 2872"/>
              <a:gd name="T21" fmla="*/ 1196 h 3284"/>
              <a:gd name="T22" fmla="*/ 1011 w 2872"/>
              <a:gd name="T23" fmla="*/ 1172 h 3284"/>
              <a:gd name="T24" fmla="*/ 987 w 2872"/>
              <a:gd name="T25" fmla="*/ 1006 h 3284"/>
              <a:gd name="T26" fmla="*/ 672 w 2872"/>
              <a:gd name="T27" fmla="*/ 1885 h 3284"/>
              <a:gd name="T28" fmla="*/ 590 w 2872"/>
              <a:gd name="T29" fmla="*/ 1803 h 3284"/>
              <a:gd name="T30" fmla="*/ 614 w 2872"/>
              <a:gd name="T31" fmla="*/ 1641 h 3284"/>
              <a:gd name="T32" fmla="*/ 778 w 2872"/>
              <a:gd name="T33" fmla="*/ 1617 h 3284"/>
              <a:gd name="T34" fmla="*/ 860 w 2872"/>
              <a:gd name="T35" fmla="*/ 1699 h 3284"/>
              <a:gd name="T36" fmla="*/ 836 w 2872"/>
              <a:gd name="T37" fmla="*/ 1861 h 3284"/>
              <a:gd name="T38" fmla="*/ 778 w 2872"/>
              <a:gd name="T39" fmla="*/ 1192 h 3284"/>
              <a:gd name="T40" fmla="*/ 614 w 2872"/>
              <a:gd name="T41" fmla="*/ 1168 h 3284"/>
              <a:gd name="T42" fmla="*/ 590 w 2872"/>
              <a:gd name="T43" fmla="*/ 1006 h 3284"/>
              <a:gd name="T44" fmla="*/ 672 w 2872"/>
              <a:gd name="T45" fmla="*/ 924 h 3284"/>
              <a:gd name="T46" fmla="*/ 836 w 2872"/>
              <a:gd name="T47" fmla="*/ 948 h 3284"/>
              <a:gd name="T48" fmla="*/ 860 w 2872"/>
              <a:gd name="T49" fmla="*/ 1113 h 3284"/>
              <a:gd name="T50" fmla="*/ 778 w 2872"/>
              <a:gd name="T51" fmla="*/ 1195 h 3284"/>
              <a:gd name="T52" fmla="*/ 1069 w 2872"/>
              <a:gd name="T53" fmla="*/ 1885 h 3284"/>
              <a:gd name="T54" fmla="*/ 987 w 2872"/>
              <a:gd name="T55" fmla="*/ 1803 h 3284"/>
              <a:gd name="T56" fmla="*/ 1011 w 2872"/>
              <a:gd name="T57" fmla="*/ 1641 h 3284"/>
              <a:gd name="T58" fmla="*/ 2015 w 2872"/>
              <a:gd name="T59" fmla="*/ 1617 h 3284"/>
              <a:gd name="T60" fmla="*/ 2097 w 2872"/>
              <a:gd name="T61" fmla="*/ 1699 h 3284"/>
              <a:gd name="T62" fmla="*/ 2073 w 2872"/>
              <a:gd name="T63" fmla="*/ 1861 h 3284"/>
              <a:gd name="T64" fmla="*/ 1069 w 2872"/>
              <a:gd name="T65" fmla="*/ 1885 h 3284"/>
              <a:gd name="T66" fmla="*/ 1579 w 2872"/>
              <a:gd name="T67" fmla="*/ 2633 h 3284"/>
              <a:gd name="T68" fmla="*/ 2872 w 2872"/>
              <a:gd name="T69" fmla="*/ 2627 h 3284"/>
              <a:gd name="T70" fmla="*/ 2216 w 2872"/>
              <a:gd name="T71" fmla="*/ 1980 h 3284"/>
              <a:gd name="T72" fmla="*/ 1770 w 2872"/>
              <a:gd name="T73" fmla="*/ 2622 h 3284"/>
              <a:gd name="T74" fmla="*/ 2131 w 2872"/>
              <a:gd name="T75" fmla="*/ 2655 h 3284"/>
              <a:gd name="T76" fmla="*/ 2671 w 2872"/>
              <a:gd name="T77" fmla="*/ 2460 h 3284"/>
              <a:gd name="T78" fmla="*/ 2128 w 2872"/>
              <a:gd name="T79" fmla="*/ 2950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2" h="3284">
                <a:moveTo>
                  <a:pt x="1468" y="2605"/>
                </a:moveTo>
                <a:cubicBezTo>
                  <a:pt x="1471" y="2320"/>
                  <a:pt x="1638" y="2061"/>
                  <a:pt x="1898" y="1941"/>
                </a:cubicBezTo>
                <a:cubicBezTo>
                  <a:pt x="2158" y="1822"/>
                  <a:pt x="2463" y="1864"/>
                  <a:pt x="2681" y="2048"/>
                </a:cubicBezTo>
                <a:cubicBezTo>
                  <a:pt x="2681" y="328"/>
                  <a:pt x="2681" y="328"/>
                  <a:pt x="2681" y="328"/>
                </a:cubicBezTo>
                <a:cubicBezTo>
                  <a:pt x="2681" y="147"/>
                  <a:pt x="2535" y="0"/>
                  <a:pt x="2354" y="0"/>
                </a:cubicBezTo>
                <a:cubicBezTo>
                  <a:pt x="332" y="0"/>
                  <a:pt x="332" y="0"/>
                  <a:pt x="332" y="0"/>
                </a:cubicBezTo>
                <a:cubicBezTo>
                  <a:pt x="151" y="0"/>
                  <a:pt x="4" y="147"/>
                  <a:pt x="4" y="328"/>
                </a:cubicBezTo>
                <a:cubicBezTo>
                  <a:pt x="4" y="3014"/>
                  <a:pt x="4" y="3014"/>
                  <a:pt x="4" y="3014"/>
                </a:cubicBezTo>
                <a:cubicBezTo>
                  <a:pt x="0" y="3105"/>
                  <a:pt x="44" y="3191"/>
                  <a:pt x="121" y="3240"/>
                </a:cubicBezTo>
                <a:cubicBezTo>
                  <a:pt x="201" y="3284"/>
                  <a:pt x="299" y="3282"/>
                  <a:pt x="378" y="3234"/>
                </a:cubicBezTo>
                <a:cubicBezTo>
                  <a:pt x="1350" y="2704"/>
                  <a:pt x="1350" y="2704"/>
                  <a:pt x="1350" y="2704"/>
                </a:cubicBezTo>
                <a:cubicBezTo>
                  <a:pt x="1491" y="2781"/>
                  <a:pt x="1491" y="2781"/>
                  <a:pt x="1491" y="2781"/>
                </a:cubicBezTo>
                <a:cubicBezTo>
                  <a:pt x="1476" y="2723"/>
                  <a:pt x="1469" y="2665"/>
                  <a:pt x="1468" y="2605"/>
                </a:cubicBezTo>
                <a:close/>
                <a:moveTo>
                  <a:pt x="987" y="1006"/>
                </a:moveTo>
                <a:cubicBezTo>
                  <a:pt x="987" y="985"/>
                  <a:pt x="996" y="964"/>
                  <a:pt x="1011" y="948"/>
                </a:cubicBezTo>
                <a:cubicBezTo>
                  <a:pt x="1027" y="933"/>
                  <a:pt x="1048" y="924"/>
                  <a:pt x="1069" y="924"/>
                </a:cubicBezTo>
                <a:cubicBezTo>
                  <a:pt x="2015" y="924"/>
                  <a:pt x="2015" y="924"/>
                  <a:pt x="2015" y="924"/>
                </a:cubicBezTo>
                <a:cubicBezTo>
                  <a:pt x="2036" y="924"/>
                  <a:pt x="2057" y="933"/>
                  <a:pt x="2073" y="948"/>
                </a:cubicBezTo>
                <a:cubicBezTo>
                  <a:pt x="2088" y="964"/>
                  <a:pt x="2097" y="985"/>
                  <a:pt x="2097" y="1006"/>
                </a:cubicBezTo>
                <a:cubicBezTo>
                  <a:pt x="2097" y="1114"/>
                  <a:pt x="2097" y="1114"/>
                  <a:pt x="2097" y="1114"/>
                </a:cubicBezTo>
                <a:cubicBezTo>
                  <a:pt x="2097" y="1135"/>
                  <a:pt x="2088" y="1156"/>
                  <a:pt x="2073" y="1172"/>
                </a:cubicBezTo>
                <a:cubicBezTo>
                  <a:pt x="2057" y="1187"/>
                  <a:pt x="2036" y="1196"/>
                  <a:pt x="2015" y="1196"/>
                </a:cubicBezTo>
                <a:cubicBezTo>
                  <a:pt x="1069" y="1196"/>
                  <a:pt x="1069" y="1196"/>
                  <a:pt x="1069" y="1196"/>
                </a:cubicBezTo>
                <a:cubicBezTo>
                  <a:pt x="1048" y="1196"/>
                  <a:pt x="1027" y="1187"/>
                  <a:pt x="1011" y="1172"/>
                </a:cubicBezTo>
                <a:cubicBezTo>
                  <a:pt x="996" y="1156"/>
                  <a:pt x="987" y="1135"/>
                  <a:pt x="987" y="1114"/>
                </a:cubicBezTo>
                <a:lnTo>
                  <a:pt x="987" y="1006"/>
                </a:lnTo>
                <a:close/>
                <a:moveTo>
                  <a:pt x="778" y="1885"/>
                </a:moveTo>
                <a:cubicBezTo>
                  <a:pt x="672" y="1885"/>
                  <a:pt x="672" y="1885"/>
                  <a:pt x="672" y="1885"/>
                </a:cubicBezTo>
                <a:cubicBezTo>
                  <a:pt x="650" y="1885"/>
                  <a:pt x="629" y="1876"/>
                  <a:pt x="614" y="1861"/>
                </a:cubicBezTo>
                <a:cubicBezTo>
                  <a:pt x="599" y="1845"/>
                  <a:pt x="590" y="1824"/>
                  <a:pt x="590" y="1803"/>
                </a:cubicBezTo>
                <a:cubicBezTo>
                  <a:pt x="590" y="1699"/>
                  <a:pt x="590" y="1699"/>
                  <a:pt x="590" y="1699"/>
                </a:cubicBezTo>
                <a:cubicBezTo>
                  <a:pt x="590" y="1678"/>
                  <a:pt x="599" y="1657"/>
                  <a:pt x="614" y="1641"/>
                </a:cubicBezTo>
                <a:cubicBezTo>
                  <a:pt x="629" y="1626"/>
                  <a:pt x="650" y="1617"/>
                  <a:pt x="672" y="1617"/>
                </a:cubicBezTo>
                <a:cubicBezTo>
                  <a:pt x="778" y="1617"/>
                  <a:pt x="778" y="1617"/>
                  <a:pt x="778" y="1617"/>
                </a:cubicBezTo>
                <a:cubicBezTo>
                  <a:pt x="799" y="1617"/>
                  <a:pt x="820" y="1626"/>
                  <a:pt x="836" y="1641"/>
                </a:cubicBezTo>
                <a:cubicBezTo>
                  <a:pt x="851" y="1657"/>
                  <a:pt x="860" y="1678"/>
                  <a:pt x="860" y="1699"/>
                </a:cubicBezTo>
                <a:cubicBezTo>
                  <a:pt x="860" y="1803"/>
                  <a:pt x="860" y="1803"/>
                  <a:pt x="860" y="1803"/>
                </a:cubicBezTo>
                <a:cubicBezTo>
                  <a:pt x="860" y="1824"/>
                  <a:pt x="851" y="1845"/>
                  <a:pt x="836" y="1861"/>
                </a:cubicBezTo>
                <a:cubicBezTo>
                  <a:pt x="820" y="1876"/>
                  <a:pt x="799" y="1885"/>
                  <a:pt x="778" y="1885"/>
                </a:cubicBezTo>
                <a:close/>
                <a:moveTo>
                  <a:pt x="778" y="1192"/>
                </a:moveTo>
                <a:cubicBezTo>
                  <a:pt x="672" y="1192"/>
                  <a:pt x="672" y="1192"/>
                  <a:pt x="672" y="1192"/>
                </a:cubicBezTo>
                <a:cubicBezTo>
                  <a:pt x="650" y="1192"/>
                  <a:pt x="629" y="1183"/>
                  <a:pt x="614" y="1168"/>
                </a:cubicBezTo>
                <a:cubicBezTo>
                  <a:pt x="599" y="1152"/>
                  <a:pt x="590" y="1131"/>
                  <a:pt x="590" y="1110"/>
                </a:cubicBezTo>
                <a:cubicBezTo>
                  <a:pt x="590" y="1006"/>
                  <a:pt x="590" y="1006"/>
                  <a:pt x="590" y="1006"/>
                </a:cubicBezTo>
                <a:cubicBezTo>
                  <a:pt x="590" y="984"/>
                  <a:pt x="599" y="963"/>
                  <a:pt x="614" y="948"/>
                </a:cubicBezTo>
                <a:cubicBezTo>
                  <a:pt x="629" y="932"/>
                  <a:pt x="650" y="924"/>
                  <a:pt x="672" y="924"/>
                </a:cubicBezTo>
                <a:cubicBezTo>
                  <a:pt x="778" y="924"/>
                  <a:pt x="778" y="924"/>
                  <a:pt x="778" y="924"/>
                </a:cubicBezTo>
                <a:cubicBezTo>
                  <a:pt x="800" y="924"/>
                  <a:pt x="821" y="932"/>
                  <a:pt x="836" y="948"/>
                </a:cubicBezTo>
                <a:cubicBezTo>
                  <a:pt x="852" y="963"/>
                  <a:pt x="860" y="984"/>
                  <a:pt x="860" y="1006"/>
                </a:cubicBezTo>
                <a:cubicBezTo>
                  <a:pt x="860" y="1113"/>
                  <a:pt x="860" y="1113"/>
                  <a:pt x="860" y="1113"/>
                </a:cubicBezTo>
                <a:cubicBezTo>
                  <a:pt x="860" y="1135"/>
                  <a:pt x="852" y="1155"/>
                  <a:pt x="836" y="1171"/>
                </a:cubicBezTo>
                <a:cubicBezTo>
                  <a:pt x="821" y="1186"/>
                  <a:pt x="800" y="1195"/>
                  <a:pt x="778" y="1195"/>
                </a:cubicBezTo>
                <a:lnTo>
                  <a:pt x="778" y="1192"/>
                </a:lnTo>
                <a:close/>
                <a:moveTo>
                  <a:pt x="1069" y="1885"/>
                </a:moveTo>
                <a:cubicBezTo>
                  <a:pt x="1048" y="1885"/>
                  <a:pt x="1027" y="1876"/>
                  <a:pt x="1011" y="1861"/>
                </a:cubicBezTo>
                <a:cubicBezTo>
                  <a:pt x="996" y="1845"/>
                  <a:pt x="987" y="1824"/>
                  <a:pt x="987" y="1803"/>
                </a:cubicBezTo>
                <a:cubicBezTo>
                  <a:pt x="987" y="1699"/>
                  <a:pt x="987" y="1699"/>
                  <a:pt x="987" y="1699"/>
                </a:cubicBezTo>
                <a:cubicBezTo>
                  <a:pt x="987" y="1678"/>
                  <a:pt x="996" y="1657"/>
                  <a:pt x="1011" y="1641"/>
                </a:cubicBezTo>
                <a:cubicBezTo>
                  <a:pt x="1027" y="1626"/>
                  <a:pt x="1048" y="1617"/>
                  <a:pt x="1069" y="1617"/>
                </a:cubicBezTo>
                <a:cubicBezTo>
                  <a:pt x="2015" y="1617"/>
                  <a:pt x="2015" y="1617"/>
                  <a:pt x="2015" y="1617"/>
                </a:cubicBezTo>
                <a:cubicBezTo>
                  <a:pt x="2036" y="1617"/>
                  <a:pt x="2057" y="1626"/>
                  <a:pt x="2073" y="1641"/>
                </a:cubicBezTo>
                <a:cubicBezTo>
                  <a:pt x="2088" y="1657"/>
                  <a:pt x="2097" y="1678"/>
                  <a:pt x="2097" y="1699"/>
                </a:cubicBezTo>
                <a:cubicBezTo>
                  <a:pt x="2097" y="1803"/>
                  <a:pt x="2097" y="1803"/>
                  <a:pt x="2097" y="1803"/>
                </a:cubicBezTo>
                <a:cubicBezTo>
                  <a:pt x="2097" y="1824"/>
                  <a:pt x="2088" y="1845"/>
                  <a:pt x="2073" y="1861"/>
                </a:cubicBezTo>
                <a:cubicBezTo>
                  <a:pt x="2057" y="1876"/>
                  <a:pt x="2036" y="1885"/>
                  <a:pt x="2015" y="1885"/>
                </a:cubicBezTo>
                <a:lnTo>
                  <a:pt x="1069" y="1885"/>
                </a:lnTo>
                <a:close/>
                <a:moveTo>
                  <a:pt x="2216" y="1980"/>
                </a:moveTo>
                <a:cubicBezTo>
                  <a:pt x="1860" y="1985"/>
                  <a:pt x="1576" y="2277"/>
                  <a:pt x="1579" y="2633"/>
                </a:cubicBezTo>
                <a:cubicBezTo>
                  <a:pt x="1582" y="2988"/>
                  <a:pt x="1872" y="3275"/>
                  <a:pt x="2228" y="3273"/>
                </a:cubicBezTo>
                <a:cubicBezTo>
                  <a:pt x="2584" y="3271"/>
                  <a:pt x="2872" y="2983"/>
                  <a:pt x="2872" y="2627"/>
                </a:cubicBezTo>
                <a:cubicBezTo>
                  <a:pt x="2872" y="2454"/>
                  <a:pt x="2802" y="2288"/>
                  <a:pt x="2679" y="2167"/>
                </a:cubicBezTo>
                <a:cubicBezTo>
                  <a:pt x="2556" y="2045"/>
                  <a:pt x="2389" y="1978"/>
                  <a:pt x="2216" y="1980"/>
                </a:cubicBezTo>
                <a:close/>
                <a:moveTo>
                  <a:pt x="2128" y="2950"/>
                </a:moveTo>
                <a:cubicBezTo>
                  <a:pt x="1770" y="2622"/>
                  <a:pt x="1770" y="2622"/>
                  <a:pt x="1770" y="2622"/>
                </a:cubicBezTo>
                <a:cubicBezTo>
                  <a:pt x="1934" y="2476"/>
                  <a:pt x="1934" y="2476"/>
                  <a:pt x="1934" y="2476"/>
                </a:cubicBezTo>
                <a:cubicBezTo>
                  <a:pt x="2131" y="2655"/>
                  <a:pt x="2131" y="2655"/>
                  <a:pt x="2131" y="2655"/>
                </a:cubicBezTo>
                <a:cubicBezTo>
                  <a:pt x="2507" y="2314"/>
                  <a:pt x="2507" y="2314"/>
                  <a:pt x="2507" y="2314"/>
                </a:cubicBezTo>
                <a:cubicBezTo>
                  <a:pt x="2671" y="2460"/>
                  <a:pt x="2671" y="2460"/>
                  <a:pt x="2671" y="2460"/>
                </a:cubicBezTo>
                <a:lnTo>
                  <a:pt x="2128" y="2950"/>
                </a:lnTo>
                <a:close/>
                <a:moveTo>
                  <a:pt x="2128" y="2950"/>
                </a:moveTo>
                <a:cubicBezTo>
                  <a:pt x="2128" y="2950"/>
                  <a:pt x="2128" y="2950"/>
                  <a:pt x="2128" y="2950"/>
                </a:cubicBezTo>
              </a:path>
            </a:pathLst>
          </a:custGeom>
          <a:solidFill>
            <a:schemeClr val="bg1"/>
          </a:solidFill>
          <a:ln>
            <a:noFill/>
          </a:ln>
        </p:spPr>
        <p:txBody>
          <a:bodyPr vert="horz" wrap="square" lIns="91440" tIns="45720" rIns="91440" bIns="45720" numCol="1" anchor="t" anchorCtr="0" compatLnSpc="1"/>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1216025" cy="460375"/>
          </a:xfrm>
          <a:prstGeom prst="rect">
            <a:avLst/>
          </a:prstGeom>
        </p:spPr>
        <p:txBody>
          <a:bodyPr wrap="none">
            <a:spAutoFit/>
          </a:bodyPr>
          <a:lstStyle/>
          <a:p>
            <a:pPr algn="l"/>
            <a:r>
              <a:rPr lang="en-US" altLang="zh-CN" sz="2400" b="1" dirty="0">
                <a:solidFill>
                  <a:schemeClr val="accent1">
                    <a:lumMod val="50000"/>
                  </a:schemeClr>
                </a:solidFill>
              </a:rPr>
              <a:t>01 </a:t>
            </a:r>
            <a:r>
              <a:rPr lang="zh-CN" altLang="en-US" sz="2400" b="1" dirty="0">
                <a:solidFill>
                  <a:schemeClr val="accent1">
                    <a:lumMod val="50000"/>
                  </a:schemeClr>
                </a:solidFill>
              </a:rPr>
              <a:t>作者</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2" name="图片 1"/>
          <p:cNvPicPr>
            <a:picLocks noChangeAspect="1"/>
          </p:cNvPicPr>
          <p:nvPr/>
        </p:nvPicPr>
        <p:blipFill>
          <a:blip r:embed="rId2"/>
          <a:stretch>
            <a:fillRect/>
          </a:stretch>
        </p:blipFill>
        <p:spPr>
          <a:xfrm>
            <a:off x="2113915" y="791845"/>
            <a:ext cx="7598410" cy="5632450"/>
          </a:xfrm>
          <a:prstGeom prst="rect">
            <a:avLst/>
          </a:prstGeom>
        </p:spPr>
      </p:pic>
      <p:sp>
        <p:nvSpPr>
          <p:cNvPr id="4" name="矩形 3"/>
          <p:cNvSpPr/>
          <p:nvPr/>
        </p:nvSpPr>
        <p:spPr>
          <a:xfrm>
            <a:off x="2306320" y="4991100"/>
            <a:ext cx="7238365" cy="69723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custDataLst>
              <p:tags r:id="rId1"/>
            </p:custDataLst>
          </p:nvPr>
        </p:nvSpPr>
        <p:spPr>
          <a:xfrm>
            <a:off x="1006955" y="331594"/>
            <a:ext cx="1825625" cy="460375"/>
          </a:xfrm>
          <a:prstGeom prst="rect">
            <a:avLst/>
          </a:prstGeom>
        </p:spPr>
        <p:txBody>
          <a:bodyPr wrap="none">
            <a:spAutoFit/>
          </a:bodyPr>
          <a:lstStyle/>
          <a:p>
            <a:r>
              <a:rPr lang="en-US" altLang="zh-CN" sz="2400" b="1" dirty="0">
                <a:solidFill>
                  <a:schemeClr val="accent1">
                    <a:lumMod val="50000"/>
                  </a:schemeClr>
                </a:solidFill>
              </a:rPr>
              <a:t>02 </a:t>
            </a:r>
            <a:r>
              <a:rPr lang="zh-CN" altLang="en-US" sz="2400" b="1" dirty="0">
                <a:solidFill>
                  <a:schemeClr val="accent1">
                    <a:lumMod val="50000"/>
                  </a:schemeClr>
                </a:solidFill>
              </a:rPr>
              <a:t>问题导入</a:t>
            </a:r>
            <a:endParaRPr lang="zh-CN" altLang="en-US" sz="2400" b="1" dirty="0">
              <a:solidFill>
                <a:schemeClr val="accent1">
                  <a:lumMod val="50000"/>
                </a:schemeClr>
              </a:solidFill>
            </a:endParaRPr>
          </a:p>
        </p:txBody>
      </p:sp>
      <p:pic>
        <p:nvPicPr>
          <p:cNvPr id="6" name="图片 5"/>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3" name="矩形 2"/>
          <p:cNvSpPr/>
          <p:nvPr>
            <p:custDataLst>
              <p:tags r:id="rId3"/>
            </p:custDataLst>
          </p:nvPr>
        </p:nvSpPr>
        <p:spPr>
          <a:xfrm>
            <a:off x="1508125" y="971550"/>
            <a:ext cx="9175750" cy="1362075"/>
          </a:xfrm>
          <a:prstGeom prst="rect">
            <a:avLst/>
          </a:prstGeom>
        </p:spPr>
        <p:txBody>
          <a:bodyPr wrap="square">
            <a:noAutofit/>
          </a:bodyPr>
          <a:p>
            <a:pPr>
              <a:lnSpc>
                <a:spcPct val="130000"/>
              </a:lnSpc>
            </a:pPr>
            <a:r>
              <a:rPr lang="zh-CN" altLang="en-US" dirty="0">
                <a:solidFill>
                  <a:schemeClr val="accent5">
                    <a:lumMod val="50000"/>
                  </a:schemeClr>
                </a:solidFill>
                <a:cs typeface="+mn-ea"/>
                <a:sym typeface="+mn-lt"/>
              </a:rPr>
              <a:t>现有的</a:t>
            </a:r>
            <a:r>
              <a:rPr lang="en-US" altLang="zh-CN" dirty="0">
                <a:solidFill>
                  <a:schemeClr val="accent5">
                    <a:lumMod val="50000"/>
                  </a:schemeClr>
                </a:solidFill>
                <a:cs typeface="+mn-ea"/>
                <a:sym typeface="+mn-lt"/>
              </a:rPr>
              <a:t>UDA</a:t>
            </a:r>
            <a:r>
              <a:rPr lang="zh-CN" altLang="en-US" dirty="0">
                <a:solidFill>
                  <a:schemeClr val="accent5">
                    <a:lumMod val="50000"/>
                  </a:schemeClr>
                </a:solidFill>
                <a:cs typeface="+mn-ea"/>
                <a:sym typeface="+mn-lt"/>
              </a:rPr>
              <a:t>方法在本质上受限于其对统计对齐的依赖，这往往会强化数据中存在的伪相关性（</a:t>
            </a:r>
            <a:r>
              <a:rPr lang="en-US" altLang="zh-CN" dirty="0">
                <a:solidFill>
                  <a:schemeClr val="accent5">
                    <a:lumMod val="50000"/>
                  </a:schemeClr>
                </a:solidFill>
                <a:cs typeface="+mn-ea"/>
                <a:sym typeface="+mn-lt"/>
              </a:rPr>
              <a:t>spurious correlations</a:t>
            </a:r>
            <a:r>
              <a:rPr lang="zh-CN" altLang="en-US" dirty="0">
                <a:solidFill>
                  <a:schemeClr val="accent5">
                    <a:lumMod val="50000"/>
                  </a:schemeClr>
                </a:solidFill>
                <a:cs typeface="+mn-ea"/>
                <a:sym typeface="+mn-lt"/>
              </a:rPr>
              <a:t>）。模型可能会错误地将特定于领域的伪影（如图像纹理）与真实的解剖结构关联起来，从而限制了其泛化能力</a:t>
            </a:r>
            <a:r>
              <a:rPr lang="en-US" altLang="zh-CN" dirty="0">
                <a:solidFill>
                  <a:schemeClr val="accent5">
                    <a:lumMod val="50000"/>
                  </a:schemeClr>
                </a:solidFill>
                <a:cs typeface="+mn-ea"/>
                <a:sym typeface="+mn-lt"/>
              </a:rPr>
              <a:t> </a:t>
            </a:r>
            <a:r>
              <a:rPr lang="zh-CN" altLang="en-US" dirty="0">
                <a:solidFill>
                  <a:schemeClr val="accent5">
                    <a:lumMod val="50000"/>
                  </a:schemeClr>
                </a:solidFill>
                <a:cs typeface="+mn-ea"/>
                <a:sym typeface="+mn-lt"/>
              </a:rPr>
              <a:t>。</a:t>
            </a:r>
            <a:endParaRPr lang="zh-CN" altLang="en-US" dirty="0">
              <a:solidFill>
                <a:schemeClr val="accent5">
                  <a:lumMod val="50000"/>
                </a:schemeClr>
              </a:solidFill>
              <a:cs typeface="+mn-ea"/>
              <a:sym typeface="+mn-lt"/>
            </a:endParaRPr>
          </a:p>
        </p:txBody>
      </p:sp>
      <p:pic>
        <p:nvPicPr>
          <p:cNvPr id="4" name="图片 3"/>
          <p:cNvPicPr>
            <a:picLocks noChangeAspect="1"/>
          </p:cNvPicPr>
          <p:nvPr/>
        </p:nvPicPr>
        <p:blipFill>
          <a:blip r:embed="rId4"/>
          <a:stretch>
            <a:fillRect/>
          </a:stretch>
        </p:blipFill>
        <p:spPr>
          <a:xfrm>
            <a:off x="2179320" y="2333625"/>
            <a:ext cx="7833360" cy="3627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custDataLst>
              <p:tags r:id="rId1"/>
            </p:custDataLst>
          </p:nvPr>
        </p:nvSpPr>
        <p:spPr>
          <a:xfrm>
            <a:off x="1006955" y="331594"/>
            <a:ext cx="1825625" cy="460375"/>
          </a:xfrm>
          <a:prstGeom prst="rect">
            <a:avLst/>
          </a:prstGeom>
        </p:spPr>
        <p:txBody>
          <a:bodyPr wrap="none">
            <a:spAutoFit/>
          </a:bodyPr>
          <a:lstStyle/>
          <a:p>
            <a:r>
              <a:rPr lang="en-US" altLang="zh-CN" sz="2400" b="1" dirty="0">
                <a:solidFill>
                  <a:schemeClr val="accent1">
                    <a:lumMod val="50000"/>
                  </a:schemeClr>
                </a:solidFill>
              </a:rPr>
              <a:t>02 </a:t>
            </a:r>
            <a:r>
              <a:rPr lang="zh-CN" altLang="en-US" sz="2400" b="1" dirty="0">
                <a:solidFill>
                  <a:schemeClr val="accent1">
                    <a:lumMod val="50000"/>
                  </a:schemeClr>
                </a:solidFill>
              </a:rPr>
              <a:t>问题导入</a:t>
            </a:r>
            <a:endParaRPr lang="zh-CN" altLang="en-US" sz="2400" b="1" dirty="0">
              <a:solidFill>
                <a:schemeClr val="accent1">
                  <a:lumMod val="50000"/>
                </a:schemeClr>
              </a:solidFill>
            </a:endParaRPr>
          </a:p>
        </p:txBody>
      </p:sp>
      <p:pic>
        <p:nvPicPr>
          <p:cNvPr id="6" name="图片 5"/>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grpSp>
        <p:nvGrpSpPr>
          <p:cNvPr id="12" name="组合 11"/>
          <p:cNvGrpSpPr/>
          <p:nvPr>
            <p:custDataLst>
              <p:tags r:id="rId3"/>
            </p:custDataLst>
          </p:nvPr>
        </p:nvGrpSpPr>
        <p:grpSpPr>
          <a:xfrm>
            <a:off x="1008380" y="1911985"/>
            <a:ext cx="9357995" cy="901700"/>
            <a:chOff x="9600" y="1913"/>
            <a:chExt cx="7649" cy="1420"/>
          </a:xfrm>
        </p:grpSpPr>
        <p:sp>
          <p:nvSpPr>
            <p:cNvPr id="11" name="矩形 10"/>
            <p:cNvSpPr/>
            <p:nvPr>
              <p:custDataLst>
                <p:tags r:id="rId4"/>
              </p:custDataLst>
            </p:nvPr>
          </p:nvSpPr>
          <p:spPr>
            <a:xfrm>
              <a:off x="9600" y="1913"/>
              <a:ext cx="7649" cy="628"/>
            </a:xfrm>
            <a:prstGeom prst="rect">
              <a:avLst/>
            </a:prstGeom>
          </p:spPr>
          <p:txBody>
            <a:bodyPr wrap="square">
              <a:spAutoFit/>
            </a:bodyPr>
            <a:p>
              <a:pPr indent="0" algn="l">
                <a:buFont typeface="Wingdings" panose="05000000000000000000" charset="0"/>
                <a:buNone/>
              </a:pPr>
              <a:r>
                <a:rPr lang="en-US" altLang="zh-CN" sz="2000" b="1" dirty="0">
                  <a:solidFill>
                    <a:schemeClr val="accent5">
                      <a:lumMod val="50000"/>
                    </a:schemeClr>
                  </a:solidFill>
                  <a:cs typeface="+mn-ea"/>
                  <a:sym typeface="+mn-lt"/>
                </a:rPr>
                <a:t>( i )</a:t>
              </a:r>
              <a:r>
                <a:rPr lang="zh-CN" altLang="en-US" sz="2000" b="1" dirty="0">
                  <a:solidFill>
                    <a:schemeClr val="accent5">
                      <a:lumMod val="50000"/>
                    </a:schemeClr>
                  </a:solidFill>
                  <a:cs typeface="+mn-ea"/>
                  <a:sym typeface="+mn-lt"/>
                </a:rPr>
                <a:t>解剖结构不变性</a:t>
              </a:r>
              <a:endParaRPr lang="zh-CN" altLang="en-US" sz="2000" b="1" dirty="0">
                <a:solidFill>
                  <a:schemeClr val="accent5">
                    <a:lumMod val="50000"/>
                  </a:schemeClr>
                </a:solidFill>
                <a:cs typeface="+mn-ea"/>
                <a:sym typeface="+mn-lt"/>
              </a:endParaRPr>
            </a:p>
          </p:txBody>
        </p:sp>
        <p:sp>
          <p:nvSpPr>
            <p:cNvPr id="35" name="矩形 34"/>
            <p:cNvSpPr/>
            <p:nvPr>
              <p:custDataLst>
                <p:tags r:id="rId5"/>
              </p:custDataLst>
            </p:nvPr>
          </p:nvSpPr>
          <p:spPr>
            <a:xfrm>
              <a:off x="9600" y="2623"/>
              <a:ext cx="7449" cy="710"/>
            </a:xfrm>
            <a:prstGeom prst="rect">
              <a:avLst/>
            </a:prstGeom>
          </p:spPr>
          <p:txBody>
            <a:bodyPr wrap="square">
              <a:spAutoFit/>
            </a:bodyPr>
            <a:p>
              <a:pPr>
                <a:lnSpc>
                  <a:spcPct val="130000"/>
                </a:lnSpc>
              </a:pPr>
              <a:r>
                <a:rPr lang="zh-CN" altLang="en-US" dirty="0">
                  <a:solidFill>
                    <a:schemeClr val="accent5">
                      <a:lumMod val="50000"/>
                    </a:schemeClr>
                  </a:solidFill>
                  <a:cs typeface="+mn-ea"/>
                  <a:sym typeface="+mn-lt"/>
                </a:rPr>
                <a:t>医学图像中的解剖结构作为分割的因果因素，在不同模态中保持不变。</a:t>
              </a:r>
              <a:endParaRPr lang="zh-CN" altLang="en-US" dirty="0">
                <a:solidFill>
                  <a:schemeClr val="accent5">
                    <a:lumMod val="50000"/>
                  </a:schemeClr>
                </a:solidFill>
                <a:cs typeface="+mn-ea"/>
                <a:sym typeface="+mn-lt"/>
              </a:endParaRPr>
            </a:p>
          </p:txBody>
        </p:sp>
      </p:grpSp>
      <p:grpSp>
        <p:nvGrpSpPr>
          <p:cNvPr id="13" name="组合 12"/>
          <p:cNvGrpSpPr/>
          <p:nvPr>
            <p:custDataLst>
              <p:tags r:id="rId6"/>
            </p:custDataLst>
          </p:nvPr>
        </p:nvGrpSpPr>
        <p:grpSpPr>
          <a:xfrm>
            <a:off x="1007110" y="3214370"/>
            <a:ext cx="9114155" cy="982345"/>
            <a:chOff x="9600" y="1995"/>
            <a:chExt cx="6962" cy="1547"/>
          </a:xfrm>
        </p:grpSpPr>
        <p:sp>
          <p:nvSpPr>
            <p:cNvPr id="14" name="矩形 13"/>
            <p:cNvSpPr/>
            <p:nvPr>
              <p:custDataLst>
                <p:tags r:id="rId7"/>
              </p:custDataLst>
            </p:nvPr>
          </p:nvSpPr>
          <p:spPr>
            <a:xfrm>
              <a:off x="9601" y="1995"/>
              <a:ext cx="6961" cy="628"/>
            </a:xfrm>
            <a:prstGeom prst="rect">
              <a:avLst/>
            </a:prstGeom>
          </p:spPr>
          <p:txBody>
            <a:bodyPr wrap="square">
              <a:spAutoFit/>
            </a:bodyPr>
            <a:p>
              <a:pPr algn="l"/>
              <a:r>
                <a:rPr lang="en-US" altLang="zh-CN" sz="2000" b="1" dirty="0">
                  <a:solidFill>
                    <a:schemeClr val="accent5">
                      <a:lumMod val="50000"/>
                    </a:schemeClr>
                  </a:solidFill>
                  <a:cs typeface="+mn-ea"/>
                  <a:sym typeface="+mn-lt"/>
                </a:rPr>
                <a:t>( ii )</a:t>
              </a:r>
              <a:r>
                <a:rPr lang="zh-CN" altLang="en-US" sz="2000" b="1" dirty="0">
                  <a:solidFill>
                    <a:schemeClr val="accent5">
                      <a:lumMod val="50000"/>
                    </a:schemeClr>
                  </a:solidFill>
                  <a:cs typeface="+mn-ea"/>
                  <a:sym typeface="+mn-lt"/>
                </a:rPr>
                <a:t>个体间解剖结构相似性</a:t>
              </a:r>
              <a:endParaRPr lang="zh-CN" altLang="en-US" sz="2000" b="1" dirty="0">
                <a:solidFill>
                  <a:schemeClr val="accent5">
                    <a:lumMod val="50000"/>
                  </a:schemeClr>
                </a:solidFill>
                <a:cs typeface="+mn-ea"/>
                <a:sym typeface="+mn-lt"/>
              </a:endParaRPr>
            </a:p>
          </p:txBody>
        </p:sp>
        <p:sp>
          <p:nvSpPr>
            <p:cNvPr id="15" name="矩形 14"/>
            <p:cNvSpPr/>
            <p:nvPr>
              <p:custDataLst>
                <p:tags r:id="rId8"/>
              </p:custDataLst>
            </p:nvPr>
          </p:nvSpPr>
          <p:spPr>
            <a:xfrm>
              <a:off x="9600" y="2623"/>
              <a:ext cx="6962" cy="919"/>
            </a:xfrm>
            <a:prstGeom prst="rect">
              <a:avLst/>
            </a:prstGeom>
          </p:spPr>
          <p:txBody>
            <a:bodyPr wrap="square">
              <a:noAutofit/>
            </a:bodyPr>
            <a:p>
              <a:pPr>
                <a:lnSpc>
                  <a:spcPct val="130000"/>
                </a:lnSpc>
              </a:pPr>
              <a:r>
                <a:rPr lang="zh-CN" altLang="en-US" dirty="0">
                  <a:solidFill>
                    <a:schemeClr val="accent5">
                      <a:lumMod val="50000"/>
                    </a:schemeClr>
                  </a:solidFill>
                  <a:cs typeface="+mn-ea"/>
                  <a:sym typeface="+mn-lt"/>
                </a:rPr>
                <a:t>个体间的解剖结构具有较高的相似性，有利于适应和提高分割精度。</a:t>
              </a:r>
              <a:endParaRPr lang="zh-CN" altLang="en-US" dirty="0">
                <a:solidFill>
                  <a:schemeClr val="accent5">
                    <a:lumMod val="50000"/>
                  </a:schemeClr>
                </a:solidFill>
                <a:cs typeface="+mn-ea"/>
                <a:sym typeface="+mn-lt"/>
              </a:endParaRPr>
            </a:p>
          </p:txBody>
        </p:sp>
      </p:grpSp>
      <p:grpSp>
        <p:nvGrpSpPr>
          <p:cNvPr id="20" name="组合 19"/>
          <p:cNvGrpSpPr/>
          <p:nvPr>
            <p:custDataLst>
              <p:tags r:id="rId9"/>
            </p:custDataLst>
          </p:nvPr>
        </p:nvGrpSpPr>
        <p:grpSpPr>
          <a:xfrm>
            <a:off x="1007110" y="4446270"/>
            <a:ext cx="9175750" cy="1299210"/>
            <a:chOff x="9600" y="1995"/>
            <a:chExt cx="6962" cy="2046"/>
          </a:xfrm>
        </p:grpSpPr>
        <p:sp>
          <p:nvSpPr>
            <p:cNvPr id="21" name="矩形 20"/>
            <p:cNvSpPr/>
            <p:nvPr>
              <p:custDataLst>
                <p:tags r:id="rId10"/>
              </p:custDataLst>
            </p:nvPr>
          </p:nvSpPr>
          <p:spPr>
            <a:xfrm>
              <a:off x="9600" y="1995"/>
              <a:ext cx="6961" cy="628"/>
            </a:xfrm>
            <a:prstGeom prst="rect">
              <a:avLst/>
            </a:prstGeom>
          </p:spPr>
          <p:txBody>
            <a:bodyPr wrap="square">
              <a:spAutoFit/>
            </a:bodyPr>
            <a:p>
              <a:pPr algn="l"/>
              <a:r>
                <a:rPr lang="en-US" altLang="zh-CN" sz="2000" b="1" dirty="0">
                  <a:solidFill>
                    <a:schemeClr val="accent5">
                      <a:lumMod val="50000"/>
                    </a:schemeClr>
                  </a:solidFill>
                  <a:cs typeface="+mn-ea"/>
                  <a:sym typeface="+mn-lt"/>
                </a:rPr>
                <a:t>(iii) </a:t>
              </a:r>
              <a:r>
                <a:rPr lang="zh-CN" altLang="en-US" sz="2000" b="1" dirty="0">
                  <a:solidFill>
                    <a:schemeClr val="accent5">
                      <a:lumMod val="50000"/>
                    </a:schemeClr>
                  </a:solidFill>
                  <a:cs typeface="+mn-ea"/>
                  <a:sym typeface="+mn-lt"/>
                </a:rPr>
                <a:t>领域不变</a:t>
              </a:r>
              <a:r>
                <a:rPr lang="zh-CN" altLang="en-US" sz="2000" b="1" dirty="0">
                  <a:solidFill>
                    <a:schemeClr val="accent5">
                      <a:lumMod val="50000"/>
                    </a:schemeClr>
                  </a:solidFill>
                  <a:cs typeface="+mn-ea"/>
                  <a:sym typeface="+mn-lt"/>
                </a:rPr>
                <a:t>性预测</a:t>
              </a:r>
              <a:endParaRPr lang="zh-CN" altLang="en-US" sz="2000" b="1" dirty="0">
                <a:solidFill>
                  <a:schemeClr val="accent5">
                    <a:lumMod val="50000"/>
                  </a:schemeClr>
                </a:solidFill>
                <a:cs typeface="+mn-ea"/>
                <a:sym typeface="+mn-lt"/>
              </a:endParaRPr>
            </a:p>
          </p:txBody>
        </p:sp>
        <p:sp>
          <p:nvSpPr>
            <p:cNvPr id="22" name="矩形 21"/>
            <p:cNvSpPr/>
            <p:nvPr>
              <p:custDataLst>
                <p:tags r:id="rId11"/>
              </p:custDataLst>
            </p:nvPr>
          </p:nvSpPr>
          <p:spPr>
            <a:xfrm>
              <a:off x="9600" y="2623"/>
              <a:ext cx="6962" cy="1418"/>
            </a:xfrm>
            <a:prstGeom prst="rect">
              <a:avLst/>
            </a:prstGeom>
          </p:spPr>
          <p:txBody>
            <a:bodyPr wrap="square">
              <a:noAutofit/>
            </a:bodyPr>
            <a:p>
              <a:pPr>
                <a:lnSpc>
                  <a:spcPct val="130000"/>
                </a:lnSpc>
              </a:pPr>
              <a:r>
                <a:rPr lang="zh-CN" altLang="en-US" dirty="0">
                  <a:solidFill>
                    <a:schemeClr val="accent5">
                      <a:lumMod val="50000"/>
                    </a:schemeClr>
                  </a:solidFill>
                  <a:cs typeface="+mn-ea"/>
                  <a:sym typeface="+mn-lt"/>
                </a:rPr>
                <a:t>在域适应过程中，模态差异会成为干扰因素。模型应不受这些干扰因素影响，始终产生一致的预测结果。</a:t>
              </a:r>
              <a:endParaRPr lang="zh-CN" altLang="en-US" dirty="0">
                <a:solidFill>
                  <a:schemeClr val="accent5">
                    <a:lumMod val="50000"/>
                  </a:schemeClr>
                </a:solidFill>
                <a:cs typeface="+mn-ea"/>
                <a:sym typeface="+mn-lt"/>
              </a:endParaRPr>
            </a:p>
          </p:txBody>
        </p:sp>
      </p:grpSp>
      <p:sp>
        <p:nvSpPr>
          <p:cNvPr id="2" name="矩形 1"/>
          <p:cNvSpPr/>
          <p:nvPr>
            <p:custDataLst>
              <p:tags r:id="rId12"/>
            </p:custDataLst>
          </p:nvPr>
        </p:nvSpPr>
        <p:spPr>
          <a:xfrm>
            <a:off x="1007110" y="1164590"/>
            <a:ext cx="9357995" cy="398780"/>
          </a:xfrm>
          <a:prstGeom prst="rect">
            <a:avLst/>
          </a:prstGeom>
        </p:spPr>
        <p:txBody>
          <a:bodyPr wrap="square">
            <a:spAutoFit/>
          </a:bodyPr>
          <a:p>
            <a:pPr indent="0" algn="l">
              <a:buFont typeface="Wingdings" panose="05000000000000000000" charset="0"/>
              <a:buNone/>
            </a:pPr>
            <a:r>
              <a:rPr lang="zh-CN" altLang="en-US" sz="2000" b="1" dirty="0">
                <a:solidFill>
                  <a:schemeClr val="accent5">
                    <a:lumMod val="50000"/>
                  </a:schemeClr>
                </a:solidFill>
                <a:cs typeface="+mn-ea"/>
                <a:sym typeface="+mn-lt"/>
              </a:rPr>
              <a:t>方法基于三个</a:t>
            </a:r>
            <a:r>
              <a:rPr lang="zh-CN" altLang="en-US" sz="2000" b="1" dirty="0">
                <a:solidFill>
                  <a:schemeClr val="accent5">
                    <a:lumMod val="50000"/>
                  </a:schemeClr>
                </a:solidFill>
                <a:cs typeface="+mn-ea"/>
                <a:sym typeface="+mn-lt"/>
              </a:rPr>
              <a:t>先验知识：</a:t>
            </a:r>
            <a:endParaRPr lang="zh-CN" altLang="en-US" sz="2000" b="1" dirty="0">
              <a:solidFill>
                <a:schemeClr val="accent5">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1216025" cy="460375"/>
          </a:xfrm>
          <a:prstGeom prst="rect">
            <a:avLst/>
          </a:prstGeom>
        </p:spPr>
        <p:txBody>
          <a:bodyPr wrap="none">
            <a:spAutoFit/>
          </a:bodyPr>
          <a:lstStyle/>
          <a:p>
            <a:pPr algn="l"/>
            <a:r>
              <a:rPr lang="en-US" altLang="zh-CN" sz="2400" b="1" dirty="0">
                <a:solidFill>
                  <a:schemeClr val="accent1">
                    <a:lumMod val="50000"/>
                  </a:schemeClr>
                </a:solidFill>
              </a:rPr>
              <a:t>01 </a:t>
            </a:r>
            <a:r>
              <a:rPr lang="zh-CN" altLang="en-US" sz="2400" b="1" dirty="0">
                <a:solidFill>
                  <a:schemeClr val="accent1">
                    <a:lumMod val="50000"/>
                  </a:schemeClr>
                </a:solidFill>
              </a:rPr>
              <a:t>作者</a:t>
            </a:r>
            <a:endParaRPr lang="zh-CN" altLang="en-US" sz="2400" b="1" dirty="0">
              <a:solidFill>
                <a:schemeClr val="accent1">
                  <a:lumMod val="50000"/>
                </a:schemeClr>
              </a:solidFill>
            </a:endParaRPr>
          </a:p>
        </p:txBody>
      </p:sp>
      <p:pic>
        <p:nvPicPr>
          <p:cNvPr id="5" name="图片 4"/>
          <p:cNvPicPr>
            <a:picLocks noChangeAspect="1"/>
          </p:cNvPicPr>
          <p:nvPr/>
        </p:nvPicPr>
        <p:blipFill>
          <a:blip r:embed="rId1"/>
          <a:srcRect t="4135"/>
          <a:stretch>
            <a:fillRect/>
          </a:stretch>
        </p:blipFill>
        <p:spPr>
          <a:xfrm>
            <a:off x="1569085" y="791845"/>
            <a:ext cx="8107680" cy="5647690"/>
          </a:xfrm>
          <a:prstGeom prst="rect">
            <a:avLst/>
          </a:prstGeom>
        </p:spPr>
      </p:pic>
      <p:pic>
        <p:nvPicPr>
          <p:cNvPr id="10" name="图片 9"/>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3" name="矩形 2"/>
          <p:cNvSpPr/>
          <p:nvPr/>
        </p:nvSpPr>
        <p:spPr>
          <a:xfrm>
            <a:off x="3065780" y="1560830"/>
            <a:ext cx="2921635" cy="24892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3" name="图片 2"/>
          <p:cNvPicPr>
            <a:picLocks noChangeAspect="1"/>
          </p:cNvPicPr>
          <p:nvPr/>
        </p:nvPicPr>
        <p:blipFill>
          <a:blip r:embed="rId2"/>
          <a:stretch>
            <a:fillRect/>
          </a:stretch>
        </p:blipFill>
        <p:spPr>
          <a:xfrm>
            <a:off x="1574800" y="1577340"/>
            <a:ext cx="9042400" cy="3014345"/>
          </a:xfrm>
          <a:prstGeom prst="rect">
            <a:avLst/>
          </a:prstGeom>
        </p:spPr>
      </p:pic>
      <p:sp>
        <p:nvSpPr>
          <p:cNvPr id="5" name="矩形 4"/>
          <p:cNvSpPr/>
          <p:nvPr/>
        </p:nvSpPr>
        <p:spPr>
          <a:xfrm>
            <a:off x="1076170" y="927859"/>
            <a:ext cx="6050280"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结构因果模型（</a:t>
            </a:r>
            <a:r>
              <a:rPr lang="en-US" altLang="zh-CN" sz="2000" b="1" dirty="0">
                <a:solidFill>
                  <a:schemeClr val="accent1">
                    <a:lumMod val="50000"/>
                  </a:schemeClr>
                </a:solidFill>
              </a:rPr>
              <a:t>Structural Causal Models, SCM</a:t>
            </a:r>
            <a:r>
              <a:rPr lang="zh-CN" altLang="en-US" sz="2000" b="1" dirty="0">
                <a:solidFill>
                  <a:schemeClr val="accent1">
                    <a:lumMod val="50000"/>
                  </a:schemeClr>
                </a:solidFill>
              </a:rPr>
              <a:t>）</a:t>
            </a:r>
            <a:endParaRPr lang="zh-CN" altLang="en-US" sz="2000" b="1" dirty="0">
              <a:solidFill>
                <a:schemeClr val="accent1">
                  <a:lumMod val="50000"/>
                </a:schemeClr>
              </a:solidFill>
            </a:endParaRPr>
          </a:p>
        </p:txBody>
      </p:sp>
      <p:sp>
        <p:nvSpPr>
          <p:cNvPr id="35" name="矩形 34"/>
          <p:cNvSpPr/>
          <p:nvPr>
            <p:custDataLst>
              <p:tags r:id="rId3"/>
            </p:custDataLst>
          </p:nvPr>
        </p:nvSpPr>
        <p:spPr>
          <a:xfrm>
            <a:off x="1574800" y="4672965"/>
            <a:ext cx="8144510" cy="1170305"/>
          </a:xfrm>
          <a:prstGeom prst="rect">
            <a:avLst/>
          </a:prstGeom>
        </p:spPr>
        <p:txBody>
          <a:bodyPr wrap="square">
            <a:spAutoFit/>
          </a:bodyPr>
          <a:p>
            <a:pPr>
              <a:lnSpc>
                <a:spcPct val="130000"/>
              </a:lnSpc>
            </a:pPr>
            <a:r>
              <a:rPr lang="zh-CN" altLang="en-US" dirty="0">
                <a:solidFill>
                  <a:schemeClr val="accent5">
                    <a:lumMod val="50000"/>
                  </a:schemeClr>
                </a:solidFill>
                <a:cs typeface="+mn-ea"/>
                <a:sym typeface="+mn-lt"/>
              </a:rPr>
              <a:t>在</a:t>
            </a:r>
            <a:r>
              <a:rPr lang="en-US" altLang="zh-CN" dirty="0">
                <a:solidFill>
                  <a:schemeClr val="accent5">
                    <a:lumMod val="50000"/>
                  </a:schemeClr>
                </a:solidFill>
                <a:cs typeface="+mn-ea"/>
                <a:sym typeface="+mn-lt"/>
              </a:rPr>
              <a:t>(a)</a:t>
            </a:r>
            <a:r>
              <a:rPr lang="zh-CN" altLang="en-US" dirty="0">
                <a:solidFill>
                  <a:schemeClr val="accent5">
                    <a:lumMod val="50000"/>
                  </a:schemeClr>
                </a:solidFill>
                <a:cs typeface="+mn-ea"/>
                <a:sym typeface="+mn-lt"/>
              </a:rPr>
              <a:t>中，有两条路径导致模型产生错误预测的伪相关路径：</a:t>
            </a:r>
            <a:br>
              <a:rPr lang="zh-CN" altLang="en-US" dirty="0">
                <a:solidFill>
                  <a:schemeClr val="accent5">
                    <a:lumMod val="50000"/>
                  </a:schemeClr>
                </a:solidFill>
                <a:cs typeface="+mn-ea"/>
                <a:sym typeface="+mn-lt"/>
              </a:rPr>
            </a:br>
            <a:r>
              <a:rPr lang="en-US" altLang="zh-CN" dirty="0">
                <a:solidFill>
                  <a:schemeClr val="accent5">
                    <a:lumMod val="50000"/>
                  </a:schemeClr>
                </a:solidFill>
                <a:cs typeface="+mn-ea"/>
                <a:sym typeface="+mn-lt"/>
              </a:rPr>
              <a:t>1. Bv → X → E → Y</a:t>
            </a:r>
            <a:br>
              <a:rPr lang="en-US" altLang="zh-CN" dirty="0">
                <a:solidFill>
                  <a:schemeClr val="accent5">
                    <a:lumMod val="50000"/>
                  </a:schemeClr>
                </a:solidFill>
                <a:cs typeface="+mn-ea"/>
                <a:sym typeface="+mn-lt"/>
              </a:rPr>
            </a:br>
            <a:r>
              <a:rPr lang="en-US" altLang="zh-CN" dirty="0">
                <a:solidFill>
                  <a:schemeClr val="accent5">
                    <a:lumMod val="50000"/>
                  </a:schemeClr>
                </a:solidFill>
                <a:cs typeface="+mn-ea"/>
                <a:sym typeface="+mn-lt"/>
              </a:rPr>
              <a:t>2. Bv </a:t>
            </a:r>
            <a:r>
              <a:rPr lang="en-US" altLang="zh-CN" dirty="0">
                <a:solidFill>
                  <a:schemeClr val="accent5">
                    <a:lumMod val="50000"/>
                  </a:schemeClr>
                </a:solidFill>
                <a:latin typeface="微软雅黑" panose="020B0503020204020204" charset="-122"/>
                <a:ea typeface="微软雅黑" panose="020B0503020204020204" charset="-122"/>
                <a:cs typeface="+mn-ea"/>
                <a:sym typeface="+mn-lt"/>
              </a:rPr>
              <a:t>⟷  Cv </a:t>
            </a:r>
            <a:r>
              <a:rPr lang="en-US" altLang="zh-CN" dirty="0">
                <a:solidFill>
                  <a:schemeClr val="accent5">
                    <a:lumMod val="50000"/>
                  </a:schemeClr>
                </a:solidFill>
                <a:latin typeface="微软雅黑" panose="020B0503020204020204" charset="-122"/>
                <a:ea typeface="微软雅黑" panose="020B0503020204020204" charset="-122"/>
                <a:cs typeface="+mn-ea"/>
                <a:sym typeface="+mn-lt"/>
              </a:rPr>
              <a:t>→ Y</a:t>
            </a:r>
            <a:endParaRPr lang="en-US" altLang="zh-CN" dirty="0">
              <a:solidFill>
                <a:schemeClr val="accent5">
                  <a:lumMod val="50000"/>
                </a:schemeClr>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2" name="图片 1"/>
          <p:cNvPicPr>
            <a:picLocks noChangeAspect="1"/>
          </p:cNvPicPr>
          <p:nvPr/>
        </p:nvPicPr>
        <p:blipFill>
          <a:blip r:embed="rId2"/>
          <a:stretch>
            <a:fillRect/>
          </a:stretch>
        </p:blipFill>
        <p:spPr>
          <a:xfrm>
            <a:off x="851535" y="827405"/>
            <a:ext cx="10154920" cy="5564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6457950"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反事实解耦（</a:t>
            </a:r>
            <a:r>
              <a:rPr lang="en-US" altLang="zh-CN" sz="2000" b="1" dirty="0">
                <a:solidFill>
                  <a:schemeClr val="accent1">
                    <a:lumMod val="50000"/>
                  </a:schemeClr>
                </a:solidFill>
              </a:rPr>
              <a:t>Counterfactual Disentanglement</a:t>
            </a:r>
            <a:r>
              <a:rPr lang="en-US" altLang="zh-CN" sz="2000" b="1" dirty="0">
                <a:solidFill>
                  <a:schemeClr val="accent1">
                    <a:lumMod val="50000"/>
                  </a:schemeClr>
                </a:solidFill>
              </a:rPr>
              <a:t>, CD</a:t>
            </a:r>
            <a:r>
              <a:rPr lang="zh-CN" altLang="en-US" sz="2000" b="1" dirty="0">
                <a:solidFill>
                  <a:schemeClr val="accent1">
                    <a:lumMod val="50000"/>
                  </a:schemeClr>
                </a:solidFill>
              </a:rPr>
              <a:t>）</a:t>
            </a:r>
            <a:endParaRPr lang="zh-CN" altLang="en-US" sz="2000" b="1" dirty="0">
              <a:solidFill>
                <a:schemeClr val="accent1">
                  <a:lumMod val="50000"/>
                </a:schemeClr>
              </a:solidFill>
            </a:endParaRPr>
          </a:p>
        </p:txBody>
      </p:sp>
      <p:sp>
        <p:nvSpPr>
          <p:cNvPr id="35" name="矩形 34"/>
          <p:cNvSpPr/>
          <p:nvPr>
            <p:custDataLst>
              <p:tags r:id="rId2"/>
            </p:custDataLst>
          </p:nvPr>
        </p:nvSpPr>
        <p:spPr>
          <a:xfrm>
            <a:off x="1212215" y="1462405"/>
            <a:ext cx="8144510" cy="450850"/>
          </a:xfrm>
          <a:prstGeom prst="rect">
            <a:avLst/>
          </a:prstGeom>
        </p:spPr>
        <p:txBody>
          <a:bodyPr wrap="square">
            <a:spAutoFit/>
          </a:bodyPr>
          <a:p>
            <a:pPr>
              <a:lnSpc>
                <a:spcPct val="130000"/>
              </a:lnSpc>
            </a:pPr>
            <a:r>
              <a:rPr lang="zh-CN" altLang="en-US" dirty="0">
                <a:solidFill>
                  <a:schemeClr val="accent5">
                    <a:lumMod val="50000"/>
                  </a:schemeClr>
                </a:solidFill>
                <a:latin typeface="微软雅黑" panose="020B0503020204020204" charset="-122"/>
                <a:ea typeface="微软雅黑" panose="020B0503020204020204" charset="-122"/>
                <a:cs typeface="+mn-ea"/>
                <a:sym typeface="+mn-lt"/>
              </a:rPr>
              <a:t>完全在有标签的源域上进行，其目标是分离因果特征与偏置特征。</a:t>
            </a:r>
            <a:endParaRPr lang="zh-CN" altLang="en-US" dirty="0">
              <a:solidFill>
                <a:schemeClr val="accent5">
                  <a:lumMod val="50000"/>
                </a:schemeClr>
              </a:solidFill>
              <a:latin typeface="微软雅黑" panose="020B0503020204020204" charset="-122"/>
              <a:ea typeface="微软雅黑" panose="020B0503020204020204" charset="-122"/>
              <a:cs typeface="+mn-ea"/>
              <a:sym typeface="+mn-lt"/>
            </a:endParaRPr>
          </a:p>
        </p:txBody>
      </p:sp>
      <p:pic>
        <p:nvPicPr>
          <p:cNvPr id="2" name="图片 1"/>
          <p:cNvPicPr>
            <a:picLocks noChangeAspect="1"/>
          </p:cNvPicPr>
          <p:nvPr/>
        </p:nvPicPr>
        <p:blipFill>
          <a:blip r:embed="rId3"/>
          <a:stretch>
            <a:fillRect/>
          </a:stretch>
        </p:blipFill>
        <p:spPr>
          <a:xfrm>
            <a:off x="1173480" y="2049145"/>
            <a:ext cx="9845040" cy="3512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2" name="图片 1"/>
          <p:cNvPicPr>
            <a:picLocks noChangeAspect="1"/>
          </p:cNvPicPr>
          <p:nvPr/>
        </p:nvPicPr>
        <p:blipFill>
          <a:blip r:embed="rId2"/>
          <a:srcRect l="46657" t="7918"/>
          <a:stretch>
            <a:fillRect/>
          </a:stretch>
        </p:blipFill>
        <p:spPr>
          <a:xfrm>
            <a:off x="965200" y="193675"/>
            <a:ext cx="4670425" cy="2876550"/>
          </a:xfrm>
          <a:prstGeom prst="rect">
            <a:avLst/>
          </a:prstGeom>
        </p:spPr>
      </p:pic>
      <p:pic>
        <p:nvPicPr>
          <p:cNvPr id="7" name="图片 6"/>
          <p:cNvPicPr>
            <a:picLocks noChangeAspect="1"/>
          </p:cNvPicPr>
          <p:nvPr/>
        </p:nvPicPr>
        <p:blipFill>
          <a:blip r:embed="rId3"/>
          <a:srcRect l="4806" r="10068" b="34871"/>
          <a:stretch>
            <a:fillRect/>
          </a:stretch>
        </p:blipFill>
        <p:spPr>
          <a:xfrm>
            <a:off x="6007735" y="1052830"/>
            <a:ext cx="5454650" cy="1478915"/>
          </a:xfrm>
          <a:prstGeom prst="rect">
            <a:avLst/>
          </a:prstGeom>
        </p:spPr>
      </p:pic>
      <p:grpSp>
        <p:nvGrpSpPr>
          <p:cNvPr id="12" name="组合 11"/>
          <p:cNvGrpSpPr/>
          <p:nvPr/>
        </p:nvGrpSpPr>
        <p:grpSpPr>
          <a:xfrm>
            <a:off x="1090295" y="3223895"/>
            <a:ext cx="7209155" cy="3046095"/>
            <a:chOff x="709" y="5052"/>
            <a:chExt cx="11353" cy="4797"/>
          </a:xfrm>
        </p:grpSpPr>
        <p:pic>
          <p:nvPicPr>
            <p:cNvPr id="4" name="图片 3"/>
            <p:cNvPicPr>
              <a:picLocks noChangeAspect="1"/>
            </p:cNvPicPr>
            <p:nvPr/>
          </p:nvPicPr>
          <p:blipFill>
            <a:blip r:embed="rId4"/>
            <a:srcRect l="4952"/>
            <a:stretch>
              <a:fillRect/>
            </a:stretch>
          </p:blipFill>
          <p:spPr>
            <a:xfrm>
              <a:off x="709" y="5052"/>
              <a:ext cx="4722" cy="936"/>
            </a:xfrm>
            <a:prstGeom prst="rect">
              <a:avLst/>
            </a:prstGeom>
          </p:spPr>
        </p:pic>
        <p:pic>
          <p:nvPicPr>
            <p:cNvPr id="3" name="图片 2"/>
            <p:cNvPicPr>
              <a:picLocks noChangeAspect="1"/>
            </p:cNvPicPr>
            <p:nvPr/>
          </p:nvPicPr>
          <p:blipFill>
            <a:blip r:embed="rId5"/>
            <a:stretch>
              <a:fillRect/>
            </a:stretch>
          </p:blipFill>
          <p:spPr>
            <a:xfrm>
              <a:off x="709" y="5833"/>
              <a:ext cx="3420" cy="840"/>
            </a:xfrm>
            <a:prstGeom prst="rect">
              <a:avLst/>
            </a:prstGeom>
          </p:spPr>
        </p:pic>
        <p:grpSp>
          <p:nvGrpSpPr>
            <p:cNvPr id="11" name="组合 10"/>
            <p:cNvGrpSpPr/>
            <p:nvPr/>
          </p:nvGrpSpPr>
          <p:grpSpPr>
            <a:xfrm>
              <a:off x="758" y="6521"/>
              <a:ext cx="11304" cy="3329"/>
              <a:chOff x="709" y="6193"/>
              <a:chExt cx="11304" cy="3329"/>
            </a:xfrm>
          </p:grpSpPr>
          <p:pic>
            <p:nvPicPr>
              <p:cNvPr id="6" name="图片 5"/>
              <p:cNvPicPr>
                <a:picLocks noChangeAspect="1"/>
              </p:cNvPicPr>
              <p:nvPr/>
            </p:nvPicPr>
            <p:blipFill>
              <a:blip r:embed="rId6"/>
              <a:stretch>
                <a:fillRect/>
              </a:stretch>
            </p:blipFill>
            <p:spPr>
              <a:xfrm>
                <a:off x="709" y="6193"/>
                <a:ext cx="9144" cy="840"/>
              </a:xfrm>
              <a:prstGeom prst="rect">
                <a:avLst/>
              </a:prstGeom>
            </p:spPr>
          </p:pic>
          <p:pic>
            <p:nvPicPr>
              <p:cNvPr id="8" name="图片 7"/>
              <p:cNvPicPr>
                <a:picLocks noChangeAspect="1"/>
              </p:cNvPicPr>
              <p:nvPr/>
            </p:nvPicPr>
            <p:blipFill>
              <a:blip r:embed="rId7"/>
              <a:stretch>
                <a:fillRect/>
              </a:stretch>
            </p:blipFill>
            <p:spPr>
              <a:xfrm>
                <a:off x="709" y="7082"/>
                <a:ext cx="11100" cy="924"/>
              </a:xfrm>
              <a:prstGeom prst="rect">
                <a:avLst/>
              </a:prstGeom>
            </p:spPr>
          </p:pic>
          <p:pic>
            <p:nvPicPr>
              <p:cNvPr id="9" name="图片 8"/>
              <p:cNvPicPr>
                <a:picLocks noChangeAspect="1"/>
              </p:cNvPicPr>
              <p:nvPr/>
            </p:nvPicPr>
            <p:blipFill>
              <a:blip r:embed="rId8"/>
              <a:stretch>
                <a:fillRect/>
              </a:stretch>
            </p:blipFill>
            <p:spPr>
              <a:xfrm>
                <a:off x="709" y="8106"/>
                <a:ext cx="11304" cy="1416"/>
              </a:xfrm>
              <a:prstGeom prst="rect">
                <a:avLst/>
              </a:prstGeom>
            </p:spPr>
          </p:pic>
        </p:grpSp>
      </p:grpSp>
      <p:sp>
        <p:nvSpPr>
          <p:cNvPr id="13" name="矩形 12"/>
          <p:cNvSpPr/>
          <p:nvPr/>
        </p:nvSpPr>
        <p:spPr>
          <a:xfrm>
            <a:off x="5748655" y="805815"/>
            <a:ext cx="5961380" cy="1892935"/>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7399500" y="3321174"/>
            <a:ext cx="2849245" cy="398780"/>
          </a:xfrm>
          <a:prstGeom prst="rect">
            <a:avLst/>
          </a:prstGeom>
        </p:spPr>
        <p:txBody>
          <a:bodyPr wrap="none">
            <a:spAutoFit/>
          </a:bodyPr>
          <a:p>
            <a:pPr algn="l"/>
            <a:r>
              <a:rPr lang="zh-CN" altLang="en-US" sz="2000" b="1" dirty="0">
                <a:solidFill>
                  <a:schemeClr val="accent1">
                    <a:lumMod val="50000"/>
                  </a:schemeClr>
                </a:solidFill>
              </a:rPr>
              <a:t>加权</a:t>
            </a:r>
            <a:r>
              <a:rPr lang="en-US" altLang="zh-CN" sz="2000" b="1" dirty="0">
                <a:solidFill>
                  <a:schemeClr val="accent1">
                    <a:lumMod val="50000"/>
                  </a:schemeClr>
                </a:solidFill>
              </a:rPr>
              <a:t>L</a:t>
            </a:r>
            <a:r>
              <a:rPr lang="en-US" altLang="zh-CN" sz="2000" b="1" baseline="-25000" dirty="0">
                <a:solidFill>
                  <a:schemeClr val="accent1">
                    <a:lumMod val="50000"/>
                  </a:schemeClr>
                </a:solidFill>
              </a:rPr>
              <a:t>CE</a:t>
            </a:r>
            <a:r>
              <a:rPr lang="zh-CN" altLang="en-US" sz="2000" b="1" dirty="0">
                <a:solidFill>
                  <a:schemeClr val="accent1">
                    <a:lumMod val="50000"/>
                  </a:schemeClr>
                </a:solidFill>
              </a:rPr>
              <a:t>和加权</a:t>
            </a:r>
            <a:r>
              <a:rPr lang="en-US" altLang="zh-CN" sz="2000" b="1" dirty="0">
                <a:solidFill>
                  <a:schemeClr val="accent1">
                    <a:lumMod val="50000"/>
                  </a:schemeClr>
                </a:solidFill>
              </a:rPr>
              <a:t>L</a:t>
            </a:r>
            <a:r>
              <a:rPr lang="en-US" altLang="zh-CN" sz="2000" b="1" baseline="-25000" dirty="0">
                <a:solidFill>
                  <a:schemeClr val="accent1">
                    <a:lumMod val="50000"/>
                  </a:schemeClr>
                </a:solidFill>
              </a:rPr>
              <a:t>Dice</a:t>
            </a:r>
            <a:r>
              <a:rPr lang="zh-CN" altLang="en-US" sz="2000" b="1" dirty="0">
                <a:solidFill>
                  <a:schemeClr val="accent1">
                    <a:lumMod val="50000"/>
                  </a:schemeClr>
                </a:solidFill>
              </a:rPr>
              <a:t>权重</a:t>
            </a:r>
            <a:endParaRPr lang="zh-CN" altLang="en-US" sz="2000" b="1" dirty="0">
              <a:solidFill>
                <a:schemeClr val="accent1">
                  <a:lumMod val="50000"/>
                </a:schemeClr>
              </a:solidFill>
            </a:endParaRPr>
          </a:p>
        </p:txBody>
      </p:sp>
      <p:sp>
        <p:nvSpPr>
          <p:cNvPr id="15" name="下箭头 14"/>
          <p:cNvSpPr/>
          <p:nvPr/>
        </p:nvSpPr>
        <p:spPr>
          <a:xfrm>
            <a:off x="8684260" y="2762250"/>
            <a:ext cx="344170" cy="53467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3755390"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跨域对齐</a:t>
            </a:r>
            <a:r>
              <a:rPr lang="en-US" altLang="zh-CN" sz="2000" b="1" dirty="0">
                <a:solidFill>
                  <a:schemeClr val="accent1">
                    <a:lumMod val="50000"/>
                  </a:schemeClr>
                </a:solidFill>
              </a:rPr>
              <a:t> (Domain Alignment)</a:t>
            </a:r>
            <a:endParaRPr lang="zh-CN" altLang="en-US" sz="2000" b="1" dirty="0">
              <a:solidFill>
                <a:schemeClr val="accent1">
                  <a:lumMod val="50000"/>
                </a:schemeClr>
              </a:solidFill>
            </a:endParaRPr>
          </a:p>
        </p:txBody>
      </p:sp>
      <p:sp>
        <p:nvSpPr>
          <p:cNvPr id="35" name="矩形 34"/>
          <p:cNvSpPr/>
          <p:nvPr>
            <p:custDataLst>
              <p:tags r:id="rId2"/>
            </p:custDataLst>
          </p:nvPr>
        </p:nvSpPr>
        <p:spPr>
          <a:xfrm>
            <a:off x="1212215" y="1462405"/>
            <a:ext cx="8907780" cy="450850"/>
          </a:xfrm>
          <a:prstGeom prst="rect">
            <a:avLst/>
          </a:prstGeom>
        </p:spPr>
        <p:txBody>
          <a:bodyPr wrap="square">
            <a:spAutoFit/>
          </a:bodyPr>
          <a:p>
            <a:pPr>
              <a:lnSpc>
                <a:spcPct val="130000"/>
              </a:lnSpc>
            </a:pPr>
            <a:r>
              <a:rPr lang="zh-CN" altLang="en-US" dirty="0">
                <a:solidFill>
                  <a:schemeClr val="accent5">
                    <a:lumMod val="50000"/>
                  </a:schemeClr>
                </a:solidFill>
                <a:latin typeface="微软雅黑" panose="020B0503020204020204" charset="-122"/>
                <a:ea typeface="微软雅黑" panose="020B0503020204020204" charset="-122"/>
                <a:cs typeface="+mn-ea"/>
                <a:sym typeface="+mn-lt"/>
              </a:rPr>
              <a:t>在输出空间上对齐源域和目标域的整体预测分布，</a:t>
            </a:r>
            <a:r>
              <a:rPr lang="en-US" altLang="zh-CN" dirty="0">
                <a:solidFill>
                  <a:schemeClr val="accent5">
                    <a:lumMod val="50000"/>
                  </a:schemeClr>
                </a:solidFill>
                <a:latin typeface="微软雅黑" panose="020B0503020204020204" charset="-122"/>
                <a:ea typeface="微软雅黑" panose="020B0503020204020204" charset="-122"/>
                <a:cs typeface="+mn-ea"/>
                <a:sym typeface="+mn-lt"/>
              </a:rPr>
              <a:t>“</a:t>
            </a:r>
            <a:r>
              <a:rPr lang="zh-CN" altLang="en-US" dirty="0">
                <a:solidFill>
                  <a:schemeClr val="accent5">
                    <a:lumMod val="50000"/>
                  </a:schemeClr>
                </a:solidFill>
                <a:latin typeface="微软雅黑" panose="020B0503020204020204" charset="-122"/>
                <a:ea typeface="微软雅黑" panose="020B0503020204020204" charset="-122"/>
                <a:cs typeface="+mn-ea"/>
                <a:sym typeface="+mn-lt"/>
              </a:rPr>
              <a:t>欺骗</a:t>
            </a:r>
            <a:r>
              <a:rPr lang="en-US" altLang="zh-CN" dirty="0">
                <a:solidFill>
                  <a:schemeClr val="accent5">
                    <a:lumMod val="50000"/>
                  </a:schemeClr>
                </a:solidFill>
                <a:latin typeface="微软雅黑" panose="020B0503020204020204" charset="-122"/>
                <a:ea typeface="微软雅黑" panose="020B0503020204020204" charset="-122"/>
                <a:cs typeface="+mn-ea"/>
                <a:sym typeface="+mn-lt"/>
              </a:rPr>
              <a:t>”</a:t>
            </a:r>
            <a:r>
              <a:rPr lang="zh-CN" altLang="en-US" dirty="0">
                <a:solidFill>
                  <a:schemeClr val="accent5">
                    <a:lumMod val="50000"/>
                  </a:schemeClr>
                </a:solidFill>
                <a:latin typeface="微软雅黑" panose="020B0503020204020204" charset="-122"/>
                <a:ea typeface="微软雅黑" panose="020B0503020204020204" charset="-122"/>
                <a:cs typeface="+mn-ea"/>
                <a:sym typeface="+mn-lt"/>
              </a:rPr>
              <a:t>判别器</a:t>
            </a:r>
            <a:endParaRPr lang="zh-CN" altLang="en-US" dirty="0">
              <a:solidFill>
                <a:schemeClr val="accent5">
                  <a:lumMod val="50000"/>
                </a:schemeClr>
              </a:solidFill>
              <a:latin typeface="微软雅黑" panose="020B0503020204020204" charset="-122"/>
              <a:ea typeface="微软雅黑" panose="020B0503020204020204" charset="-122"/>
              <a:cs typeface="+mn-ea"/>
              <a:sym typeface="+mn-lt"/>
            </a:endParaRPr>
          </a:p>
        </p:txBody>
      </p:sp>
      <p:pic>
        <p:nvPicPr>
          <p:cNvPr id="3" name="图片 2"/>
          <p:cNvPicPr>
            <a:picLocks noChangeAspect="1"/>
          </p:cNvPicPr>
          <p:nvPr/>
        </p:nvPicPr>
        <p:blipFill>
          <a:blip r:embed="rId3"/>
          <a:stretch>
            <a:fillRect/>
          </a:stretch>
        </p:blipFill>
        <p:spPr>
          <a:xfrm>
            <a:off x="7073900" y="3106420"/>
            <a:ext cx="3840480" cy="990600"/>
          </a:xfrm>
          <a:prstGeom prst="rect">
            <a:avLst/>
          </a:prstGeom>
        </p:spPr>
      </p:pic>
      <p:pic>
        <p:nvPicPr>
          <p:cNvPr id="8" name="图片 7"/>
          <p:cNvPicPr>
            <a:picLocks noChangeAspect="1"/>
          </p:cNvPicPr>
          <p:nvPr/>
        </p:nvPicPr>
        <p:blipFill>
          <a:blip r:embed="rId4"/>
          <a:stretch>
            <a:fillRect/>
          </a:stretch>
        </p:blipFill>
        <p:spPr>
          <a:xfrm>
            <a:off x="1266825" y="2107565"/>
            <a:ext cx="5215255" cy="2734945"/>
          </a:xfrm>
          <a:prstGeom prst="rect">
            <a:avLst/>
          </a:prstGeom>
        </p:spPr>
      </p:pic>
      <p:pic>
        <p:nvPicPr>
          <p:cNvPr id="9" name="图片 8"/>
          <p:cNvPicPr>
            <a:picLocks noChangeAspect="1"/>
          </p:cNvPicPr>
          <p:nvPr/>
        </p:nvPicPr>
        <p:blipFill>
          <a:blip r:embed="rId5"/>
          <a:stretch>
            <a:fillRect/>
          </a:stretch>
        </p:blipFill>
        <p:spPr>
          <a:xfrm>
            <a:off x="1212215" y="5036185"/>
            <a:ext cx="6339840" cy="1021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8262620"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原型引导的对比学习</a:t>
            </a:r>
            <a:r>
              <a:rPr lang="en-US" altLang="zh-CN" sz="2000" b="1" dirty="0">
                <a:solidFill>
                  <a:schemeClr val="accent1">
                    <a:lumMod val="50000"/>
                  </a:schemeClr>
                </a:solidFill>
              </a:rPr>
              <a:t> (Prototype-guided Contrastive Learning</a:t>
            </a:r>
            <a:r>
              <a:rPr lang="zh-CN" altLang="en-US" sz="2000" b="1" dirty="0">
                <a:solidFill>
                  <a:schemeClr val="accent1">
                    <a:lumMod val="50000"/>
                  </a:schemeClr>
                </a:solidFill>
              </a:rPr>
              <a:t>，</a:t>
            </a:r>
            <a:r>
              <a:rPr lang="en-US" altLang="zh-CN" sz="2000" b="1" dirty="0">
                <a:solidFill>
                  <a:schemeClr val="accent1">
                    <a:lumMod val="50000"/>
                  </a:schemeClr>
                </a:solidFill>
              </a:rPr>
              <a:t>PCL)</a:t>
            </a:r>
            <a:endParaRPr lang="zh-CN" altLang="en-US" sz="2000" b="1" dirty="0">
              <a:solidFill>
                <a:schemeClr val="accent1">
                  <a:lumMod val="50000"/>
                </a:schemeClr>
              </a:solidFill>
            </a:endParaRPr>
          </a:p>
        </p:txBody>
      </p:sp>
      <p:pic>
        <p:nvPicPr>
          <p:cNvPr id="2" name="图片 1"/>
          <p:cNvPicPr>
            <a:picLocks noChangeAspect="1"/>
          </p:cNvPicPr>
          <p:nvPr/>
        </p:nvPicPr>
        <p:blipFill>
          <a:blip r:embed="rId2"/>
          <a:stretch>
            <a:fillRect/>
          </a:stretch>
        </p:blipFill>
        <p:spPr>
          <a:xfrm>
            <a:off x="315595" y="1326515"/>
            <a:ext cx="6765925" cy="5146040"/>
          </a:xfrm>
          <a:prstGeom prst="rect">
            <a:avLst/>
          </a:prstGeom>
        </p:spPr>
      </p:pic>
      <p:pic>
        <p:nvPicPr>
          <p:cNvPr id="4" name="图片 3"/>
          <p:cNvPicPr>
            <a:picLocks noChangeAspect="1"/>
          </p:cNvPicPr>
          <p:nvPr/>
        </p:nvPicPr>
        <p:blipFill>
          <a:blip r:embed="rId3"/>
          <a:stretch>
            <a:fillRect/>
          </a:stretch>
        </p:blipFill>
        <p:spPr>
          <a:xfrm>
            <a:off x="7233920" y="1462405"/>
            <a:ext cx="3703320" cy="548640"/>
          </a:xfrm>
          <a:prstGeom prst="rect">
            <a:avLst/>
          </a:prstGeom>
        </p:spPr>
      </p:pic>
      <p:pic>
        <p:nvPicPr>
          <p:cNvPr id="6" name="图片 5"/>
          <p:cNvPicPr>
            <a:picLocks noChangeAspect="1"/>
          </p:cNvPicPr>
          <p:nvPr/>
        </p:nvPicPr>
        <p:blipFill>
          <a:blip r:embed="rId4"/>
          <a:srcRect l="2056"/>
          <a:stretch>
            <a:fillRect/>
          </a:stretch>
        </p:blipFill>
        <p:spPr>
          <a:xfrm>
            <a:off x="7233920" y="2011045"/>
            <a:ext cx="4627245" cy="624840"/>
          </a:xfrm>
          <a:prstGeom prst="rect">
            <a:avLst/>
          </a:prstGeom>
        </p:spPr>
      </p:pic>
      <p:pic>
        <p:nvPicPr>
          <p:cNvPr id="7" name="图片 6"/>
          <p:cNvPicPr>
            <a:picLocks noChangeAspect="1"/>
          </p:cNvPicPr>
          <p:nvPr/>
        </p:nvPicPr>
        <p:blipFill>
          <a:blip r:embed="rId5"/>
          <a:stretch>
            <a:fillRect/>
          </a:stretch>
        </p:blipFill>
        <p:spPr>
          <a:xfrm>
            <a:off x="7297420" y="2635885"/>
            <a:ext cx="4114800" cy="944880"/>
          </a:xfrm>
          <a:prstGeom prst="rect">
            <a:avLst/>
          </a:prstGeom>
        </p:spPr>
      </p:pic>
      <p:sp>
        <p:nvSpPr>
          <p:cNvPr id="11" name="矩形 10"/>
          <p:cNvSpPr/>
          <p:nvPr/>
        </p:nvSpPr>
        <p:spPr>
          <a:xfrm>
            <a:off x="7207250" y="2046605"/>
            <a:ext cx="4747260" cy="1567180"/>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6"/>
          <a:stretch>
            <a:fillRect/>
          </a:stretch>
        </p:blipFill>
        <p:spPr>
          <a:xfrm>
            <a:off x="7297420" y="3923030"/>
            <a:ext cx="4602480" cy="586740"/>
          </a:xfrm>
          <a:prstGeom prst="rect">
            <a:avLst/>
          </a:prstGeom>
        </p:spPr>
      </p:pic>
      <p:pic>
        <p:nvPicPr>
          <p:cNvPr id="13" name="图片 12"/>
          <p:cNvPicPr>
            <a:picLocks noChangeAspect="1"/>
          </p:cNvPicPr>
          <p:nvPr/>
        </p:nvPicPr>
        <p:blipFill>
          <a:blip r:embed="rId7"/>
          <a:stretch>
            <a:fillRect/>
          </a:stretch>
        </p:blipFill>
        <p:spPr>
          <a:xfrm>
            <a:off x="7350760" y="4509770"/>
            <a:ext cx="4061460" cy="960120"/>
          </a:xfrm>
          <a:prstGeom prst="rect">
            <a:avLst/>
          </a:prstGeom>
        </p:spPr>
      </p:pic>
      <p:sp>
        <p:nvSpPr>
          <p:cNvPr id="15" name="矩形 14"/>
          <p:cNvSpPr/>
          <p:nvPr/>
        </p:nvSpPr>
        <p:spPr>
          <a:xfrm>
            <a:off x="7233920" y="3923030"/>
            <a:ext cx="4747260" cy="1567180"/>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742251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因果</a:t>
            </a:r>
            <a:r>
              <a:rPr lang="en-US" altLang="zh-CN" sz="2000" b="1" dirty="0">
                <a:solidFill>
                  <a:schemeClr val="accent1">
                    <a:lumMod val="50000"/>
                  </a:schemeClr>
                </a:solidFill>
              </a:rPr>
              <a:t>-</a:t>
            </a:r>
            <a:r>
              <a:rPr lang="zh-CN" altLang="en-US" sz="2000" b="1" dirty="0">
                <a:solidFill>
                  <a:schemeClr val="accent1">
                    <a:lumMod val="50000"/>
                  </a:schemeClr>
                </a:solidFill>
              </a:rPr>
              <a:t>偏差残差比对</a:t>
            </a:r>
            <a:r>
              <a:rPr lang="en-US" altLang="zh-CN" sz="2000" b="1" dirty="0">
                <a:solidFill>
                  <a:schemeClr val="accent1">
                    <a:lumMod val="50000"/>
                  </a:schemeClr>
                </a:solidFill>
              </a:rPr>
              <a:t>(Causal-Bias Residual Alignment</a:t>
            </a:r>
            <a:r>
              <a:rPr lang="zh-CN" altLang="en-US" sz="2000" b="1" dirty="0">
                <a:solidFill>
                  <a:schemeClr val="accent1">
                    <a:lumMod val="50000"/>
                  </a:schemeClr>
                </a:solidFill>
              </a:rPr>
              <a:t>，</a:t>
            </a:r>
            <a:r>
              <a:rPr lang="en-US" altLang="zh-CN" sz="2000" b="1" dirty="0">
                <a:solidFill>
                  <a:schemeClr val="accent1">
                    <a:lumMod val="50000"/>
                  </a:schemeClr>
                </a:solidFill>
              </a:rPr>
              <a:t>CBRA</a:t>
            </a:r>
            <a:r>
              <a:rPr lang="en-US" altLang="zh-CN" sz="2000" b="1" dirty="0">
                <a:solidFill>
                  <a:schemeClr val="accent1">
                    <a:lumMod val="50000"/>
                  </a:schemeClr>
                </a:solidFill>
              </a:rPr>
              <a:t>)</a:t>
            </a:r>
            <a:endParaRPr lang="zh-CN" altLang="en-US" sz="2000" b="1" dirty="0">
              <a:solidFill>
                <a:schemeClr val="accent1">
                  <a:lumMod val="50000"/>
                </a:schemeClr>
              </a:solidFill>
            </a:endParaRPr>
          </a:p>
        </p:txBody>
      </p:sp>
      <p:pic>
        <p:nvPicPr>
          <p:cNvPr id="3" name="图片 2"/>
          <p:cNvPicPr>
            <a:picLocks noChangeAspect="1"/>
          </p:cNvPicPr>
          <p:nvPr/>
        </p:nvPicPr>
        <p:blipFill>
          <a:blip r:embed="rId2"/>
          <a:stretch>
            <a:fillRect/>
          </a:stretch>
        </p:blipFill>
        <p:spPr>
          <a:xfrm>
            <a:off x="2003425" y="1424305"/>
            <a:ext cx="8021955" cy="2910205"/>
          </a:xfrm>
          <a:prstGeom prst="rect">
            <a:avLst/>
          </a:prstGeom>
        </p:spPr>
      </p:pic>
      <p:pic>
        <p:nvPicPr>
          <p:cNvPr id="8" name="图片 7"/>
          <p:cNvPicPr>
            <a:picLocks noChangeAspect="1"/>
          </p:cNvPicPr>
          <p:nvPr/>
        </p:nvPicPr>
        <p:blipFill>
          <a:blip r:embed="rId3"/>
          <a:stretch>
            <a:fillRect/>
          </a:stretch>
        </p:blipFill>
        <p:spPr>
          <a:xfrm>
            <a:off x="3146425" y="4418330"/>
            <a:ext cx="5501640" cy="563880"/>
          </a:xfrm>
          <a:prstGeom prst="rect">
            <a:avLst/>
          </a:prstGeom>
        </p:spPr>
      </p:pic>
      <p:pic>
        <p:nvPicPr>
          <p:cNvPr id="9" name="图片 8"/>
          <p:cNvPicPr>
            <a:picLocks noChangeAspect="1"/>
          </p:cNvPicPr>
          <p:nvPr/>
        </p:nvPicPr>
        <p:blipFill>
          <a:blip r:embed="rId4"/>
          <a:stretch>
            <a:fillRect/>
          </a:stretch>
        </p:blipFill>
        <p:spPr>
          <a:xfrm>
            <a:off x="2509520" y="5443855"/>
            <a:ext cx="7010400" cy="891540"/>
          </a:xfrm>
          <a:prstGeom prst="rect">
            <a:avLst/>
          </a:prstGeom>
        </p:spPr>
      </p:pic>
      <p:sp>
        <p:nvSpPr>
          <p:cNvPr id="14" name="矩形 13"/>
          <p:cNvSpPr/>
          <p:nvPr/>
        </p:nvSpPr>
        <p:spPr>
          <a:xfrm>
            <a:off x="1203170" y="4967094"/>
            <a:ext cx="2045335" cy="398780"/>
          </a:xfrm>
          <a:prstGeom prst="rect">
            <a:avLst/>
          </a:prstGeom>
        </p:spPr>
        <p:txBody>
          <a:bodyPr wrap="none">
            <a:spAutoFit/>
          </a:bodyPr>
          <a:p>
            <a:pPr algn="l"/>
            <a:r>
              <a:rPr lang="en-US" altLang="zh-CN" sz="2000" b="1" dirty="0">
                <a:solidFill>
                  <a:srgbClr val="C00000"/>
                </a:solidFill>
              </a:rPr>
              <a:t>·</a:t>
            </a:r>
            <a:r>
              <a:rPr lang="zh-CN" altLang="en-US" sz="2000" b="1" dirty="0">
                <a:solidFill>
                  <a:srgbClr val="C00000"/>
                </a:solidFill>
              </a:rPr>
              <a:t>最终损失函数：</a:t>
            </a:r>
            <a:endParaRPr lang="zh-CN" altLang="en-US" sz="2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与</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SOTA</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方法的对比实验</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——BraTS18 dataset.</a:t>
            </a:r>
            <a:endPar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48260" y="1447800"/>
            <a:ext cx="12096750" cy="3734435"/>
          </a:xfrm>
          <a:prstGeom prst="rect">
            <a:avLst/>
          </a:prstGeom>
        </p:spPr>
      </p:pic>
      <p:sp>
        <p:nvSpPr>
          <p:cNvPr id="35" name="矩形 34"/>
          <p:cNvSpPr/>
          <p:nvPr>
            <p:custDataLst>
              <p:tags r:id="rId3"/>
            </p:custDataLst>
          </p:nvPr>
        </p:nvSpPr>
        <p:spPr>
          <a:xfrm>
            <a:off x="1212850" y="5379720"/>
            <a:ext cx="8907780" cy="450850"/>
          </a:xfrm>
          <a:prstGeom prst="rect">
            <a:avLst/>
          </a:prstGeom>
        </p:spPr>
        <p:txBody>
          <a:bodyPr wrap="square">
            <a:spAutoFit/>
          </a:bodyPr>
          <a:p>
            <a:pPr algn="ctr">
              <a:lnSpc>
                <a:spcPct val="130000"/>
              </a:lnSpc>
            </a:pPr>
            <a:r>
              <a:rPr lang="zh-CN" altLang="en-US" dirty="0">
                <a:solidFill>
                  <a:schemeClr val="accent5">
                    <a:lumMod val="50000"/>
                  </a:schemeClr>
                </a:solidFill>
                <a:latin typeface="微软雅黑" panose="020B0503020204020204" charset="-122"/>
                <a:ea typeface="微软雅黑" panose="020B0503020204020204" charset="-122"/>
                <a:cs typeface="+mn-ea"/>
                <a:sym typeface="+mn-lt"/>
              </a:rPr>
              <a:t>红色轮廓表示真实标注，蓝色轮廓表示预测分割</a:t>
            </a:r>
            <a:endParaRPr lang="zh-CN" altLang="en-US" dirty="0">
              <a:solidFill>
                <a:schemeClr val="accent5">
                  <a:lumMod val="50000"/>
                </a:schemeClr>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与</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SOTA</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方法的对比实验</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——BraTS18 dataset.</a:t>
            </a:r>
            <a:endPar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2143125" y="1353820"/>
            <a:ext cx="7905115" cy="5134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消融实验</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158240" y="1382395"/>
            <a:ext cx="9876155" cy="498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custDataLst>
              <p:tags r:id="rId1"/>
            </p:custDataLst>
          </p:nvPr>
        </p:nvSpPr>
        <p:spPr>
          <a:xfrm>
            <a:off x="1006955" y="331594"/>
            <a:ext cx="1825625" cy="460375"/>
          </a:xfrm>
          <a:prstGeom prst="rect">
            <a:avLst/>
          </a:prstGeom>
        </p:spPr>
        <p:txBody>
          <a:bodyPr wrap="none">
            <a:spAutoFit/>
          </a:bodyPr>
          <a:lstStyle/>
          <a:p>
            <a:r>
              <a:rPr lang="en-US" altLang="zh-CN" sz="2400" b="1" dirty="0">
                <a:solidFill>
                  <a:schemeClr val="accent1">
                    <a:lumMod val="50000"/>
                  </a:schemeClr>
                </a:solidFill>
              </a:rPr>
              <a:t>02 </a:t>
            </a:r>
            <a:r>
              <a:rPr lang="zh-CN" altLang="en-US" sz="2400" b="1" dirty="0">
                <a:solidFill>
                  <a:schemeClr val="accent1">
                    <a:lumMod val="50000"/>
                  </a:schemeClr>
                </a:solidFill>
              </a:rPr>
              <a:t>问题导入</a:t>
            </a:r>
            <a:endParaRPr lang="zh-CN" altLang="en-US" sz="2400" b="1" dirty="0">
              <a:solidFill>
                <a:schemeClr val="accent1">
                  <a:lumMod val="50000"/>
                </a:schemeClr>
              </a:solidFill>
            </a:endParaRPr>
          </a:p>
        </p:txBody>
      </p:sp>
      <p:pic>
        <p:nvPicPr>
          <p:cNvPr id="6" name="图片 5"/>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grpSp>
        <p:nvGrpSpPr>
          <p:cNvPr id="12" name="组合 11"/>
          <p:cNvGrpSpPr/>
          <p:nvPr>
            <p:custDataLst>
              <p:tags r:id="rId3"/>
            </p:custDataLst>
          </p:nvPr>
        </p:nvGrpSpPr>
        <p:grpSpPr>
          <a:xfrm>
            <a:off x="1007110" y="1152525"/>
            <a:ext cx="9357995" cy="1388745"/>
            <a:chOff x="9600" y="1712"/>
            <a:chExt cx="7649" cy="2187"/>
          </a:xfrm>
        </p:grpSpPr>
        <p:sp>
          <p:nvSpPr>
            <p:cNvPr id="11" name="矩形 10"/>
            <p:cNvSpPr/>
            <p:nvPr>
              <p:custDataLst>
                <p:tags r:id="rId4"/>
              </p:custDataLst>
            </p:nvPr>
          </p:nvSpPr>
          <p:spPr>
            <a:xfrm>
              <a:off x="9600" y="1712"/>
              <a:ext cx="7649" cy="628"/>
            </a:xfrm>
            <a:prstGeom prst="rect">
              <a:avLst/>
            </a:prstGeom>
          </p:spPr>
          <p:txBody>
            <a:bodyPr wrap="square">
              <a:spAutoFit/>
            </a:bodyPr>
            <a:p>
              <a:pPr indent="0" algn="l">
                <a:buFont typeface="Wingdings" panose="05000000000000000000" charset="0"/>
                <a:buNone/>
              </a:pPr>
              <a:r>
                <a:rPr lang="zh-CN" altLang="en-US" sz="2000" b="1" dirty="0">
                  <a:solidFill>
                    <a:schemeClr val="accent5">
                      <a:lumMod val="50000"/>
                    </a:schemeClr>
                  </a:solidFill>
                  <a:cs typeface="+mn-ea"/>
                  <a:sym typeface="+mn-lt"/>
                </a:rPr>
                <a:t>缺乏标注的腹部</a:t>
              </a:r>
              <a:r>
                <a:rPr lang="en-US" altLang="zh-CN" sz="2000" b="1" dirty="0">
                  <a:solidFill>
                    <a:schemeClr val="accent5">
                      <a:lumMod val="50000"/>
                    </a:schemeClr>
                  </a:solidFill>
                  <a:cs typeface="+mn-ea"/>
                  <a:sym typeface="+mn-lt"/>
                </a:rPr>
                <a:t>MRI</a:t>
              </a:r>
              <a:r>
                <a:rPr lang="zh-CN" altLang="en-US" sz="2000" b="1" dirty="0">
                  <a:solidFill>
                    <a:schemeClr val="accent5">
                      <a:lumMod val="50000"/>
                    </a:schemeClr>
                  </a:solidFill>
                  <a:cs typeface="+mn-ea"/>
                  <a:sym typeface="+mn-lt"/>
                </a:rPr>
                <a:t>扫描数据</a:t>
              </a:r>
              <a:endParaRPr lang="zh-CN" altLang="en-US" sz="2000" b="1" dirty="0">
                <a:solidFill>
                  <a:schemeClr val="accent5">
                    <a:lumMod val="50000"/>
                  </a:schemeClr>
                </a:solidFill>
                <a:cs typeface="+mn-ea"/>
                <a:sym typeface="+mn-lt"/>
              </a:endParaRPr>
            </a:p>
          </p:txBody>
        </p:sp>
        <p:sp>
          <p:nvSpPr>
            <p:cNvPr id="35" name="矩形 34"/>
            <p:cNvSpPr/>
            <p:nvPr>
              <p:custDataLst>
                <p:tags r:id="rId5"/>
              </p:custDataLst>
            </p:nvPr>
          </p:nvSpPr>
          <p:spPr>
            <a:xfrm>
              <a:off x="9600" y="2623"/>
              <a:ext cx="7449" cy="1276"/>
            </a:xfrm>
            <a:prstGeom prst="rect">
              <a:avLst/>
            </a:prstGeom>
          </p:spPr>
          <p:txBody>
            <a:bodyPr wrap="square">
              <a:spAutoFit/>
            </a:bodyPr>
            <a:p>
              <a:pPr>
                <a:lnSpc>
                  <a:spcPct val="130000"/>
                </a:lnSpc>
              </a:pPr>
              <a:r>
                <a:rPr lang="en-US" altLang="zh-CN" dirty="0">
                  <a:solidFill>
                    <a:schemeClr val="accent5">
                      <a:lumMod val="50000"/>
                    </a:schemeClr>
                  </a:solidFill>
                  <a:cs typeface="+mn-ea"/>
                  <a:sym typeface="+mn-lt"/>
                </a:rPr>
                <a:t>CT</a:t>
              </a:r>
              <a:r>
                <a:rPr lang="zh-CN" altLang="en-US" dirty="0">
                  <a:solidFill>
                    <a:schemeClr val="accent5">
                      <a:lumMod val="50000"/>
                    </a:schemeClr>
                  </a:solidFill>
                  <a:cs typeface="+mn-ea"/>
                  <a:sym typeface="+mn-lt"/>
                </a:rPr>
                <a:t>扫描的腹部器官分割研究受到了广泛关注，有大量带有标注或高质量伪标签的</a:t>
              </a:r>
              <a:r>
                <a:rPr lang="en-US" altLang="zh-CN" dirty="0">
                  <a:solidFill>
                    <a:schemeClr val="accent5">
                      <a:lumMod val="50000"/>
                    </a:schemeClr>
                  </a:solidFill>
                  <a:cs typeface="+mn-ea"/>
                  <a:sym typeface="+mn-lt"/>
                </a:rPr>
                <a:t>CT</a:t>
              </a:r>
              <a:r>
                <a:rPr lang="zh-CN" altLang="en-US" dirty="0">
                  <a:solidFill>
                    <a:schemeClr val="accent5">
                      <a:lumMod val="50000"/>
                    </a:schemeClr>
                  </a:solidFill>
                  <a:cs typeface="+mn-ea"/>
                  <a:sym typeface="+mn-lt"/>
                </a:rPr>
                <a:t>扫描。</a:t>
              </a:r>
              <a:r>
                <a:rPr lang="zh-CN" altLang="en-US" dirty="0">
                  <a:solidFill>
                    <a:schemeClr val="accent5">
                      <a:lumMod val="50000"/>
                    </a:schemeClr>
                  </a:solidFill>
                  <a:cs typeface="+mn-ea"/>
                  <a:sym typeface="+mn-lt"/>
                </a:rPr>
                <a:t>但另一种常用于腹部疾病诊断的</a:t>
              </a:r>
              <a:r>
                <a:rPr lang="en-US" altLang="zh-CN" dirty="0">
                  <a:solidFill>
                    <a:schemeClr val="accent5">
                      <a:lumMod val="50000"/>
                    </a:schemeClr>
                  </a:solidFill>
                  <a:cs typeface="+mn-ea"/>
                  <a:sym typeface="+mn-lt"/>
                </a:rPr>
                <a:t>MRI</a:t>
              </a:r>
              <a:r>
                <a:rPr lang="zh-CN" altLang="en-US" dirty="0">
                  <a:solidFill>
                    <a:schemeClr val="accent5">
                      <a:lumMod val="50000"/>
                    </a:schemeClr>
                  </a:solidFill>
                  <a:cs typeface="+mn-ea"/>
                  <a:sym typeface="+mn-lt"/>
                </a:rPr>
                <a:t>技术却相对未被充分探索。</a:t>
              </a:r>
              <a:endParaRPr lang="zh-CN" altLang="en-US" dirty="0">
                <a:solidFill>
                  <a:schemeClr val="accent5">
                    <a:lumMod val="50000"/>
                  </a:schemeClr>
                </a:solidFill>
                <a:cs typeface="+mn-ea"/>
                <a:sym typeface="+mn-lt"/>
              </a:endParaRPr>
            </a:p>
          </p:txBody>
        </p:sp>
      </p:grpSp>
      <p:grpSp>
        <p:nvGrpSpPr>
          <p:cNvPr id="13" name="组合 12"/>
          <p:cNvGrpSpPr/>
          <p:nvPr>
            <p:custDataLst>
              <p:tags r:id="rId6"/>
            </p:custDataLst>
          </p:nvPr>
        </p:nvGrpSpPr>
        <p:grpSpPr>
          <a:xfrm>
            <a:off x="1007110" y="2720975"/>
            <a:ext cx="9114155" cy="1473200"/>
            <a:chOff x="9600" y="1712"/>
            <a:chExt cx="6962" cy="2320"/>
          </a:xfrm>
        </p:grpSpPr>
        <p:sp>
          <p:nvSpPr>
            <p:cNvPr id="14" name="矩形 13"/>
            <p:cNvSpPr/>
            <p:nvPr>
              <p:custDataLst>
                <p:tags r:id="rId7"/>
              </p:custDataLst>
            </p:nvPr>
          </p:nvSpPr>
          <p:spPr>
            <a:xfrm>
              <a:off x="9600" y="1712"/>
              <a:ext cx="6961" cy="628"/>
            </a:xfrm>
            <a:prstGeom prst="rect">
              <a:avLst/>
            </a:prstGeom>
          </p:spPr>
          <p:txBody>
            <a:bodyPr wrap="square">
              <a:spAutoFit/>
            </a:bodyPr>
            <a:p>
              <a:pPr algn="l"/>
              <a:r>
                <a:rPr lang="zh-CN" altLang="en-US" sz="2000" b="1" dirty="0">
                  <a:solidFill>
                    <a:schemeClr val="accent5">
                      <a:lumMod val="50000"/>
                    </a:schemeClr>
                  </a:solidFill>
                  <a:cs typeface="+mn-ea"/>
                  <a:sym typeface="+mn-lt"/>
                </a:rPr>
                <a:t>现有</a:t>
              </a:r>
              <a:r>
                <a:rPr lang="en-US" altLang="zh-CN" sz="2000" b="1" dirty="0">
                  <a:solidFill>
                    <a:schemeClr val="accent5">
                      <a:lumMod val="50000"/>
                    </a:schemeClr>
                  </a:solidFill>
                  <a:cs typeface="+mn-ea"/>
                  <a:sym typeface="+mn-lt"/>
                </a:rPr>
                <a:t>UDA</a:t>
              </a:r>
              <a:r>
                <a:rPr lang="zh-CN" altLang="en-US" sz="2000" b="1" dirty="0">
                  <a:solidFill>
                    <a:schemeClr val="accent5">
                      <a:lumMod val="50000"/>
                    </a:schemeClr>
                  </a:solidFill>
                  <a:cs typeface="+mn-ea"/>
                  <a:sym typeface="+mn-lt"/>
                </a:rPr>
                <a:t>方法生成</a:t>
              </a:r>
              <a:r>
                <a:rPr lang="zh-CN" altLang="en-US" sz="2000" b="1" dirty="0">
                  <a:solidFill>
                    <a:schemeClr val="accent5">
                      <a:lumMod val="50000"/>
                    </a:schemeClr>
                  </a:solidFill>
                  <a:cs typeface="+mn-ea"/>
                  <a:sym typeface="+mn-lt"/>
                </a:rPr>
                <a:t>的伪</a:t>
              </a:r>
              <a:r>
                <a:rPr lang="en-US" altLang="zh-CN" sz="2000" b="1" dirty="0">
                  <a:solidFill>
                    <a:schemeClr val="accent5">
                      <a:lumMod val="50000"/>
                    </a:schemeClr>
                  </a:solidFill>
                  <a:cs typeface="+mn-ea"/>
                  <a:sym typeface="+mn-lt"/>
                </a:rPr>
                <a:t>MR</a:t>
              </a:r>
              <a:r>
                <a:rPr lang="zh-CN" altLang="en-US" sz="2000" b="1" dirty="0">
                  <a:solidFill>
                    <a:schemeClr val="accent5">
                      <a:lumMod val="50000"/>
                    </a:schemeClr>
                  </a:solidFill>
                  <a:cs typeface="+mn-ea"/>
                  <a:sym typeface="+mn-lt"/>
                </a:rPr>
                <a:t>风格单</a:t>
              </a:r>
              <a:r>
                <a:rPr lang="zh-CN" altLang="en-US" sz="2000" b="1" dirty="0">
                  <a:solidFill>
                    <a:schemeClr val="accent5">
                      <a:lumMod val="50000"/>
                    </a:schemeClr>
                  </a:solidFill>
                  <a:cs typeface="+mn-ea"/>
                  <a:sym typeface="+mn-lt"/>
                </a:rPr>
                <a:t>一</a:t>
              </a:r>
              <a:endParaRPr lang="zh-CN" altLang="en-US" sz="2000" b="1" dirty="0">
                <a:solidFill>
                  <a:schemeClr val="accent5">
                    <a:lumMod val="50000"/>
                  </a:schemeClr>
                </a:solidFill>
                <a:cs typeface="+mn-ea"/>
                <a:sym typeface="+mn-lt"/>
              </a:endParaRPr>
            </a:p>
          </p:txBody>
        </p:sp>
        <p:sp>
          <p:nvSpPr>
            <p:cNvPr id="15" name="矩形 14"/>
            <p:cNvSpPr/>
            <p:nvPr>
              <p:custDataLst>
                <p:tags r:id="rId8"/>
              </p:custDataLst>
            </p:nvPr>
          </p:nvSpPr>
          <p:spPr>
            <a:xfrm>
              <a:off x="9600" y="2623"/>
              <a:ext cx="6962" cy="1409"/>
            </a:xfrm>
            <a:prstGeom prst="rect">
              <a:avLst/>
            </a:prstGeom>
          </p:spPr>
          <p:txBody>
            <a:bodyPr wrap="square">
              <a:noAutofit/>
            </a:bodyPr>
            <a:p>
              <a:pPr>
                <a:lnSpc>
                  <a:spcPct val="130000"/>
                </a:lnSpc>
              </a:pPr>
              <a:r>
                <a:rPr lang="zh-CN" altLang="en-US" dirty="0">
                  <a:solidFill>
                    <a:schemeClr val="accent5">
                      <a:lumMod val="50000"/>
                    </a:schemeClr>
                  </a:solidFill>
                  <a:cs typeface="+mn-ea"/>
                  <a:sym typeface="+mn-lt"/>
                </a:rPr>
                <a:t>现有的无源域适应</a:t>
              </a:r>
              <a:r>
                <a:rPr lang="en-US" altLang="zh-CN" dirty="0">
                  <a:solidFill>
                    <a:schemeClr val="accent5">
                      <a:lumMod val="50000"/>
                    </a:schemeClr>
                  </a:solidFill>
                  <a:cs typeface="+mn-ea"/>
                  <a:sym typeface="+mn-lt"/>
                </a:rPr>
                <a:t>UDA</a:t>
              </a:r>
              <a:r>
                <a:rPr lang="zh-CN" altLang="en-US" dirty="0">
                  <a:solidFill>
                    <a:schemeClr val="accent5">
                      <a:lumMod val="50000"/>
                    </a:schemeClr>
                  </a:solidFill>
                  <a:cs typeface="+mn-ea"/>
                  <a:sym typeface="+mn-lt"/>
                </a:rPr>
                <a:t>方法通常基于源域图像生成目标域平均风格的输出。这降低了生成的虚假</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风格的多样性。</a:t>
              </a:r>
              <a:endParaRPr lang="zh-CN" altLang="en-US" dirty="0">
                <a:solidFill>
                  <a:schemeClr val="accent5">
                    <a:lumMod val="50000"/>
                  </a:schemeClr>
                </a:solidFill>
                <a:cs typeface="+mn-ea"/>
                <a:sym typeface="+mn-lt"/>
              </a:endParaRPr>
            </a:p>
          </p:txBody>
        </p:sp>
      </p:grpSp>
      <p:grpSp>
        <p:nvGrpSpPr>
          <p:cNvPr id="20" name="组合 19"/>
          <p:cNvGrpSpPr/>
          <p:nvPr>
            <p:custDataLst>
              <p:tags r:id="rId9"/>
            </p:custDataLst>
          </p:nvPr>
        </p:nvGrpSpPr>
        <p:grpSpPr>
          <a:xfrm>
            <a:off x="1007110" y="4417695"/>
            <a:ext cx="9175750" cy="1478915"/>
            <a:chOff x="9600" y="1712"/>
            <a:chExt cx="6962" cy="2329"/>
          </a:xfrm>
        </p:grpSpPr>
        <p:sp>
          <p:nvSpPr>
            <p:cNvPr id="21" name="矩形 20"/>
            <p:cNvSpPr/>
            <p:nvPr>
              <p:custDataLst>
                <p:tags r:id="rId10"/>
              </p:custDataLst>
            </p:nvPr>
          </p:nvSpPr>
          <p:spPr>
            <a:xfrm>
              <a:off x="9600" y="1712"/>
              <a:ext cx="6961" cy="628"/>
            </a:xfrm>
            <a:prstGeom prst="rect">
              <a:avLst/>
            </a:prstGeom>
          </p:spPr>
          <p:txBody>
            <a:bodyPr wrap="square">
              <a:spAutoFit/>
            </a:bodyPr>
            <a:p>
              <a:pPr algn="l"/>
              <a:r>
                <a:rPr lang="zh-CN" altLang="en-US" sz="2000" b="1" dirty="0">
                  <a:solidFill>
                    <a:schemeClr val="accent5">
                      <a:lumMod val="50000"/>
                    </a:schemeClr>
                  </a:solidFill>
                  <a:cs typeface="+mn-ea"/>
                  <a:sym typeface="+mn-lt"/>
                </a:rPr>
                <a:t>生成的伪</a:t>
              </a:r>
              <a:r>
                <a:rPr lang="en-US" altLang="zh-CN" sz="2000" b="1" dirty="0">
                  <a:solidFill>
                    <a:schemeClr val="accent5">
                      <a:lumMod val="50000"/>
                    </a:schemeClr>
                  </a:solidFill>
                  <a:cs typeface="+mn-ea"/>
                  <a:sym typeface="+mn-lt"/>
                </a:rPr>
                <a:t>MR</a:t>
              </a:r>
              <a:r>
                <a:rPr lang="zh-CN" altLang="en-US" sz="2000" b="1" dirty="0">
                  <a:solidFill>
                    <a:schemeClr val="accent5">
                      <a:lumMod val="50000"/>
                    </a:schemeClr>
                  </a:solidFill>
                  <a:cs typeface="+mn-ea"/>
                  <a:sym typeface="+mn-lt"/>
                </a:rPr>
                <a:t>图像</a:t>
              </a:r>
              <a:r>
                <a:rPr lang="zh-CN" altLang="en-US" sz="2000" b="1" dirty="0">
                  <a:solidFill>
                    <a:schemeClr val="accent5">
                      <a:lumMod val="50000"/>
                    </a:schemeClr>
                  </a:solidFill>
                  <a:cs typeface="+mn-ea"/>
                  <a:sym typeface="+mn-lt"/>
                </a:rPr>
                <a:t>信息缺失严重</a:t>
              </a:r>
              <a:endParaRPr lang="zh-CN" altLang="en-US" sz="2000" b="1" dirty="0">
                <a:solidFill>
                  <a:schemeClr val="accent5">
                    <a:lumMod val="50000"/>
                  </a:schemeClr>
                </a:solidFill>
                <a:cs typeface="+mn-ea"/>
                <a:sym typeface="+mn-lt"/>
              </a:endParaRPr>
            </a:p>
          </p:txBody>
        </p:sp>
        <p:sp>
          <p:nvSpPr>
            <p:cNvPr id="22" name="矩形 21"/>
            <p:cNvSpPr/>
            <p:nvPr>
              <p:custDataLst>
                <p:tags r:id="rId11"/>
              </p:custDataLst>
            </p:nvPr>
          </p:nvSpPr>
          <p:spPr>
            <a:xfrm>
              <a:off x="9600" y="2623"/>
              <a:ext cx="6962" cy="1418"/>
            </a:xfrm>
            <a:prstGeom prst="rect">
              <a:avLst/>
            </a:prstGeom>
          </p:spPr>
          <p:txBody>
            <a:bodyPr wrap="square">
              <a:noAutofit/>
            </a:bodyPr>
            <a:p>
              <a:pPr>
                <a:lnSpc>
                  <a:spcPct val="130000"/>
                </a:lnSpc>
              </a:pPr>
              <a:r>
                <a:rPr lang="zh-CN" altLang="en-US" dirty="0">
                  <a:solidFill>
                    <a:schemeClr val="accent5">
                      <a:lumMod val="50000"/>
                    </a:schemeClr>
                  </a:solidFill>
                  <a:cs typeface="+mn-ea"/>
                  <a:sym typeface="+mn-lt"/>
                </a:rPr>
                <a:t>由于</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图像对比度较低，生成的伪</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图像往往无法捕捉胆囊、食管、肾上腺等小结构的语义细节，显著影响多类分割性能。</a:t>
              </a:r>
              <a:endParaRPr lang="zh-CN" altLang="en-US" dirty="0">
                <a:solidFill>
                  <a:schemeClr val="accent5">
                    <a:lumMod val="50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消融实验</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305435" y="2167890"/>
            <a:ext cx="11569700" cy="2370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CD</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模块有效性</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实验</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55575" y="1733550"/>
            <a:ext cx="5605780" cy="3391535"/>
          </a:xfrm>
          <a:prstGeom prst="rect">
            <a:avLst/>
          </a:prstGeom>
        </p:spPr>
      </p:pic>
      <p:pic>
        <p:nvPicPr>
          <p:cNvPr id="4" name="图片 3"/>
          <p:cNvPicPr>
            <a:picLocks noChangeAspect="1"/>
          </p:cNvPicPr>
          <p:nvPr/>
        </p:nvPicPr>
        <p:blipFill>
          <a:blip r:embed="rId3"/>
          <a:stretch>
            <a:fillRect/>
          </a:stretch>
        </p:blipFill>
        <p:spPr>
          <a:xfrm>
            <a:off x="5939790" y="1059180"/>
            <a:ext cx="5790565" cy="474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PCL</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模块有效性</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实验</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737235" y="1815465"/>
            <a:ext cx="10717530" cy="309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04 </a:t>
            </a:r>
            <a:r>
              <a:rPr lang="zh-CN" altLang="en-US" sz="2400" b="1" dirty="0">
                <a:solidFill>
                  <a:schemeClr val="accent1">
                    <a:lumMod val="50000"/>
                  </a:schemeClr>
                </a:solidFill>
              </a:rPr>
              <a:t>实验结果与</a:t>
            </a:r>
            <a:r>
              <a:rPr lang="zh-CN" altLang="en-US" sz="2400" b="1" dirty="0">
                <a:solidFill>
                  <a:schemeClr val="accent1">
                    <a:lumMod val="50000"/>
                  </a:schemeClr>
                </a:solidFill>
              </a:rPr>
              <a:t>分析</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7" name="文本框 6"/>
          <p:cNvSpPr txBox="1"/>
          <p:nvPr/>
        </p:nvSpPr>
        <p:spPr>
          <a:xfrm>
            <a:off x="1467485" y="825500"/>
            <a:ext cx="6024245" cy="556895"/>
          </a:xfrm>
          <a:prstGeom prst="rect">
            <a:avLst/>
          </a:prstGeom>
          <a:noFill/>
          <a:ln w="9525">
            <a:noFill/>
          </a:ln>
        </p:spPr>
        <p:txBody>
          <a:bodyPr wrap="square" anchor="ctr" anchorCtr="0">
            <a:noAutofit/>
          </a:bodyPr>
          <a:p>
            <a:pPr marL="342900" indent="-342900" fontAlgn="auto">
              <a:lnSpc>
                <a:spcPct val="150000"/>
              </a:lnSpc>
              <a:spcBef>
                <a:spcPts val="0"/>
              </a:spcBef>
              <a:spcAft>
                <a:spcPts val="0"/>
              </a:spcAft>
              <a:buFont typeface="Arial" panose="020B0604020202020204" pitchFamily="34" charset="0"/>
              <a:buChar char="•"/>
            </a:pP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CBRA</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模块有效性</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实验</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rcRect b="13226"/>
          <a:stretch>
            <a:fillRect/>
          </a:stretch>
        </p:blipFill>
        <p:spPr>
          <a:xfrm>
            <a:off x="2326005" y="1382395"/>
            <a:ext cx="7540625" cy="5055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1119" y="2896011"/>
            <a:ext cx="10469880" cy="922020"/>
          </a:xfrm>
          <a:prstGeom prst="rect">
            <a:avLst/>
          </a:prstGeom>
        </p:spPr>
        <p:txBody>
          <a:bodyPr wrap="none">
            <a:spAutoFit/>
          </a:bodyPr>
          <a:lstStyle/>
          <a:p>
            <a:pPr algn="ctr"/>
            <a:r>
              <a:rPr lang="zh-CN" altLang="en-US" sz="5400" b="1" dirty="0">
                <a:solidFill>
                  <a:schemeClr val="accent1">
                    <a:lumMod val="50000"/>
                  </a:schemeClr>
                </a:solidFill>
                <a:cs typeface="+mn-ea"/>
                <a:sym typeface="+mn-lt"/>
              </a:rPr>
              <a:t>汇报完毕，请老师同学批评指正！</a:t>
            </a:r>
            <a:endParaRPr lang="zh-CN" altLang="en-US" sz="5400" b="1" dirty="0">
              <a:solidFill>
                <a:schemeClr val="accent1">
                  <a:lumMod val="50000"/>
                </a:schemeClr>
              </a:solidFill>
              <a:cs typeface="+mn-ea"/>
              <a:sym typeface="+mn-lt"/>
            </a:endParaRPr>
          </a:p>
        </p:txBody>
      </p:sp>
      <p:sp>
        <p:nvSpPr>
          <p:cNvPr id="50" name="Freeform 5"/>
          <p:cNvSpPr>
            <a:spLocks noEditPoints="1"/>
          </p:cNvSpPr>
          <p:nvPr/>
        </p:nvSpPr>
        <p:spPr bwMode="auto">
          <a:xfrm>
            <a:off x="5760018" y="520406"/>
            <a:ext cx="671963" cy="769033"/>
          </a:xfrm>
          <a:custGeom>
            <a:avLst/>
            <a:gdLst>
              <a:gd name="T0" fmla="*/ 1898 w 2872"/>
              <a:gd name="T1" fmla="*/ 1941 h 3284"/>
              <a:gd name="T2" fmla="*/ 2681 w 2872"/>
              <a:gd name="T3" fmla="*/ 328 h 3284"/>
              <a:gd name="T4" fmla="*/ 332 w 2872"/>
              <a:gd name="T5" fmla="*/ 0 h 3284"/>
              <a:gd name="T6" fmla="*/ 4 w 2872"/>
              <a:gd name="T7" fmla="*/ 3014 h 3284"/>
              <a:gd name="T8" fmla="*/ 378 w 2872"/>
              <a:gd name="T9" fmla="*/ 3234 h 3284"/>
              <a:gd name="T10" fmla="*/ 1491 w 2872"/>
              <a:gd name="T11" fmla="*/ 2781 h 3284"/>
              <a:gd name="T12" fmla="*/ 987 w 2872"/>
              <a:gd name="T13" fmla="*/ 1006 h 3284"/>
              <a:gd name="T14" fmla="*/ 1069 w 2872"/>
              <a:gd name="T15" fmla="*/ 924 h 3284"/>
              <a:gd name="T16" fmla="*/ 2073 w 2872"/>
              <a:gd name="T17" fmla="*/ 948 h 3284"/>
              <a:gd name="T18" fmla="*/ 2097 w 2872"/>
              <a:gd name="T19" fmla="*/ 1114 h 3284"/>
              <a:gd name="T20" fmla="*/ 2015 w 2872"/>
              <a:gd name="T21" fmla="*/ 1196 h 3284"/>
              <a:gd name="T22" fmla="*/ 1011 w 2872"/>
              <a:gd name="T23" fmla="*/ 1172 h 3284"/>
              <a:gd name="T24" fmla="*/ 987 w 2872"/>
              <a:gd name="T25" fmla="*/ 1006 h 3284"/>
              <a:gd name="T26" fmla="*/ 672 w 2872"/>
              <a:gd name="T27" fmla="*/ 1885 h 3284"/>
              <a:gd name="T28" fmla="*/ 590 w 2872"/>
              <a:gd name="T29" fmla="*/ 1803 h 3284"/>
              <a:gd name="T30" fmla="*/ 614 w 2872"/>
              <a:gd name="T31" fmla="*/ 1641 h 3284"/>
              <a:gd name="T32" fmla="*/ 778 w 2872"/>
              <a:gd name="T33" fmla="*/ 1617 h 3284"/>
              <a:gd name="T34" fmla="*/ 860 w 2872"/>
              <a:gd name="T35" fmla="*/ 1699 h 3284"/>
              <a:gd name="T36" fmla="*/ 836 w 2872"/>
              <a:gd name="T37" fmla="*/ 1861 h 3284"/>
              <a:gd name="T38" fmla="*/ 778 w 2872"/>
              <a:gd name="T39" fmla="*/ 1192 h 3284"/>
              <a:gd name="T40" fmla="*/ 614 w 2872"/>
              <a:gd name="T41" fmla="*/ 1168 h 3284"/>
              <a:gd name="T42" fmla="*/ 590 w 2872"/>
              <a:gd name="T43" fmla="*/ 1006 h 3284"/>
              <a:gd name="T44" fmla="*/ 672 w 2872"/>
              <a:gd name="T45" fmla="*/ 924 h 3284"/>
              <a:gd name="T46" fmla="*/ 836 w 2872"/>
              <a:gd name="T47" fmla="*/ 948 h 3284"/>
              <a:gd name="T48" fmla="*/ 860 w 2872"/>
              <a:gd name="T49" fmla="*/ 1113 h 3284"/>
              <a:gd name="T50" fmla="*/ 778 w 2872"/>
              <a:gd name="T51" fmla="*/ 1195 h 3284"/>
              <a:gd name="T52" fmla="*/ 1069 w 2872"/>
              <a:gd name="T53" fmla="*/ 1885 h 3284"/>
              <a:gd name="T54" fmla="*/ 987 w 2872"/>
              <a:gd name="T55" fmla="*/ 1803 h 3284"/>
              <a:gd name="T56" fmla="*/ 1011 w 2872"/>
              <a:gd name="T57" fmla="*/ 1641 h 3284"/>
              <a:gd name="T58" fmla="*/ 2015 w 2872"/>
              <a:gd name="T59" fmla="*/ 1617 h 3284"/>
              <a:gd name="T60" fmla="*/ 2097 w 2872"/>
              <a:gd name="T61" fmla="*/ 1699 h 3284"/>
              <a:gd name="T62" fmla="*/ 2073 w 2872"/>
              <a:gd name="T63" fmla="*/ 1861 h 3284"/>
              <a:gd name="T64" fmla="*/ 1069 w 2872"/>
              <a:gd name="T65" fmla="*/ 1885 h 3284"/>
              <a:gd name="T66" fmla="*/ 1579 w 2872"/>
              <a:gd name="T67" fmla="*/ 2633 h 3284"/>
              <a:gd name="T68" fmla="*/ 2872 w 2872"/>
              <a:gd name="T69" fmla="*/ 2627 h 3284"/>
              <a:gd name="T70" fmla="*/ 2216 w 2872"/>
              <a:gd name="T71" fmla="*/ 1980 h 3284"/>
              <a:gd name="T72" fmla="*/ 1770 w 2872"/>
              <a:gd name="T73" fmla="*/ 2622 h 3284"/>
              <a:gd name="T74" fmla="*/ 2131 w 2872"/>
              <a:gd name="T75" fmla="*/ 2655 h 3284"/>
              <a:gd name="T76" fmla="*/ 2671 w 2872"/>
              <a:gd name="T77" fmla="*/ 2460 h 3284"/>
              <a:gd name="T78" fmla="*/ 2128 w 2872"/>
              <a:gd name="T79" fmla="*/ 2950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2" h="3284">
                <a:moveTo>
                  <a:pt x="1468" y="2605"/>
                </a:moveTo>
                <a:cubicBezTo>
                  <a:pt x="1471" y="2320"/>
                  <a:pt x="1638" y="2061"/>
                  <a:pt x="1898" y="1941"/>
                </a:cubicBezTo>
                <a:cubicBezTo>
                  <a:pt x="2158" y="1822"/>
                  <a:pt x="2463" y="1864"/>
                  <a:pt x="2681" y="2048"/>
                </a:cubicBezTo>
                <a:cubicBezTo>
                  <a:pt x="2681" y="328"/>
                  <a:pt x="2681" y="328"/>
                  <a:pt x="2681" y="328"/>
                </a:cubicBezTo>
                <a:cubicBezTo>
                  <a:pt x="2681" y="147"/>
                  <a:pt x="2535" y="0"/>
                  <a:pt x="2354" y="0"/>
                </a:cubicBezTo>
                <a:cubicBezTo>
                  <a:pt x="332" y="0"/>
                  <a:pt x="332" y="0"/>
                  <a:pt x="332" y="0"/>
                </a:cubicBezTo>
                <a:cubicBezTo>
                  <a:pt x="151" y="0"/>
                  <a:pt x="4" y="147"/>
                  <a:pt x="4" y="328"/>
                </a:cubicBezTo>
                <a:cubicBezTo>
                  <a:pt x="4" y="3014"/>
                  <a:pt x="4" y="3014"/>
                  <a:pt x="4" y="3014"/>
                </a:cubicBezTo>
                <a:cubicBezTo>
                  <a:pt x="0" y="3105"/>
                  <a:pt x="44" y="3191"/>
                  <a:pt x="121" y="3240"/>
                </a:cubicBezTo>
                <a:cubicBezTo>
                  <a:pt x="201" y="3284"/>
                  <a:pt x="299" y="3282"/>
                  <a:pt x="378" y="3234"/>
                </a:cubicBezTo>
                <a:cubicBezTo>
                  <a:pt x="1350" y="2704"/>
                  <a:pt x="1350" y="2704"/>
                  <a:pt x="1350" y="2704"/>
                </a:cubicBezTo>
                <a:cubicBezTo>
                  <a:pt x="1491" y="2781"/>
                  <a:pt x="1491" y="2781"/>
                  <a:pt x="1491" y="2781"/>
                </a:cubicBezTo>
                <a:cubicBezTo>
                  <a:pt x="1476" y="2723"/>
                  <a:pt x="1469" y="2665"/>
                  <a:pt x="1468" y="2605"/>
                </a:cubicBezTo>
                <a:close/>
                <a:moveTo>
                  <a:pt x="987" y="1006"/>
                </a:moveTo>
                <a:cubicBezTo>
                  <a:pt x="987" y="985"/>
                  <a:pt x="996" y="964"/>
                  <a:pt x="1011" y="948"/>
                </a:cubicBezTo>
                <a:cubicBezTo>
                  <a:pt x="1027" y="933"/>
                  <a:pt x="1048" y="924"/>
                  <a:pt x="1069" y="924"/>
                </a:cubicBezTo>
                <a:cubicBezTo>
                  <a:pt x="2015" y="924"/>
                  <a:pt x="2015" y="924"/>
                  <a:pt x="2015" y="924"/>
                </a:cubicBezTo>
                <a:cubicBezTo>
                  <a:pt x="2036" y="924"/>
                  <a:pt x="2057" y="933"/>
                  <a:pt x="2073" y="948"/>
                </a:cubicBezTo>
                <a:cubicBezTo>
                  <a:pt x="2088" y="964"/>
                  <a:pt x="2097" y="985"/>
                  <a:pt x="2097" y="1006"/>
                </a:cubicBezTo>
                <a:cubicBezTo>
                  <a:pt x="2097" y="1114"/>
                  <a:pt x="2097" y="1114"/>
                  <a:pt x="2097" y="1114"/>
                </a:cubicBezTo>
                <a:cubicBezTo>
                  <a:pt x="2097" y="1135"/>
                  <a:pt x="2088" y="1156"/>
                  <a:pt x="2073" y="1172"/>
                </a:cubicBezTo>
                <a:cubicBezTo>
                  <a:pt x="2057" y="1187"/>
                  <a:pt x="2036" y="1196"/>
                  <a:pt x="2015" y="1196"/>
                </a:cubicBezTo>
                <a:cubicBezTo>
                  <a:pt x="1069" y="1196"/>
                  <a:pt x="1069" y="1196"/>
                  <a:pt x="1069" y="1196"/>
                </a:cubicBezTo>
                <a:cubicBezTo>
                  <a:pt x="1048" y="1196"/>
                  <a:pt x="1027" y="1187"/>
                  <a:pt x="1011" y="1172"/>
                </a:cubicBezTo>
                <a:cubicBezTo>
                  <a:pt x="996" y="1156"/>
                  <a:pt x="987" y="1135"/>
                  <a:pt x="987" y="1114"/>
                </a:cubicBezTo>
                <a:lnTo>
                  <a:pt x="987" y="1006"/>
                </a:lnTo>
                <a:close/>
                <a:moveTo>
                  <a:pt x="778" y="1885"/>
                </a:moveTo>
                <a:cubicBezTo>
                  <a:pt x="672" y="1885"/>
                  <a:pt x="672" y="1885"/>
                  <a:pt x="672" y="1885"/>
                </a:cubicBezTo>
                <a:cubicBezTo>
                  <a:pt x="650" y="1885"/>
                  <a:pt x="629" y="1876"/>
                  <a:pt x="614" y="1861"/>
                </a:cubicBezTo>
                <a:cubicBezTo>
                  <a:pt x="599" y="1845"/>
                  <a:pt x="590" y="1824"/>
                  <a:pt x="590" y="1803"/>
                </a:cubicBezTo>
                <a:cubicBezTo>
                  <a:pt x="590" y="1699"/>
                  <a:pt x="590" y="1699"/>
                  <a:pt x="590" y="1699"/>
                </a:cubicBezTo>
                <a:cubicBezTo>
                  <a:pt x="590" y="1678"/>
                  <a:pt x="599" y="1657"/>
                  <a:pt x="614" y="1641"/>
                </a:cubicBezTo>
                <a:cubicBezTo>
                  <a:pt x="629" y="1626"/>
                  <a:pt x="650" y="1617"/>
                  <a:pt x="672" y="1617"/>
                </a:cubicBezTo>
                <a:cubicBezTo>
                  <a:pt x="778" y="1617"/>
                  <a:pt x="778" y="1617"/>
                  <a:pt x="778" y="1617"/>
                </a:cubicBezTo>
                <a:cubicBezTo>
                  <a:pt x="799" y="1617"/>
                  <a:pt x="820" y="1626"/>
                  <a:pt x="836" y="1641"/>
                </a:cubicBezTo>
                <a:cubicBezTo>
                  <a:pt x="851" y="1657"/>
                  <a:pt x="860" y="1678"/>
                  <a:pt x="860" y="1699"/>
                </a:cubicBezTo>
                <a:cubicBezTo>
                  <a:pt x="860" y="1803"/>
                  <a:pt x="860" y="1803"/>
                  <a:pt x="860" y="1803"/>
                </a:cubicBezTo>
                <a:cubicBezTo>
                  <a:pt x="860" y="1824"/>
                  <a:pt x="851" y="1845"/>
                  <a:pt x="836" y="1861"/>
                </a:cubicBezTo>
                <a:cubicBezTo>
                  <a:pt x="820" y="1876"/>
                  <a:pt x="799" y="1885"/>
                  <a:pt x="778" y="1885"/>
                </a:cubicBezTo>
                <a:close/>
                <a:moveTo>
                  <a:pt x="778" y="1192"/>
                </a:moveTo>
                <a:cubicBezTo>
                  <a:pt x="672" y="1192"/>
                  <a:pt x="672" y="1192"/>
                  <a:pt x="672" y="1192"/>
                </a:cubicBezTo>
                <a:cubicBezTo>
                  <a:pt x="650" y="1192"/>
                  <a:pt x="629" y="1183"/>
                  <a:pt x="614" y="1168"/>
                </a:cubicBezTo>
                <a:cubicBezTo>
                  <a:pt x="599" y="1152"/>
                  <a:pt x="590" y="1131"/>
                  <a:pt x="590" y="1110"/>
                </a:cubicBezTo>
                <a:cubicBezTo>
                  <a:pt x="590" y="1006"/>
                  <a:pt x="590" y="1006"/>
                  <a:pt x="590" y="1006"/>
                </a:cubicBezTo>
                <a:cubicBezTo>
                  <a:pt x="590" y="984"/>
                  <a:pt x="599" y="963"/>
                  <a:pt x="614" y="948"/>
                </a:cubicBezTo>
                <a:cubicBezTo>
                  <a:pt x="629" y="932"/>
                  <a:pt x="650" y="924"/>
                  <a:pt x="672" y="924"/>
                </a:cubicBezTo>
                <a:cubicBezTo>
                  <a:pt x="778" y="924"/>
                  <a:pt x="778" y="924"/>
                  <a:pt x="778" y="924"/>
                </a:cubicBezTo>
                <a:cubicBezTo>
                  <a:pt x="800" y="924"/>
                  <a:pt x="821" y="932"/>
                  <a:pt x="836" y="948"/>
                </a:cubicBezTo>
                <a:cubicBezTo>
                  <a:pt x="852" y="963"/>
                  <a:pt x="860" y="984"/>
                  <a:pt x="860" y="1006"/>
                </a:cubicBezTo>
                <a:cubicBezTo>
                  <a:pt x="860" y="1113"/>
                  <a:pt x="860" y="1113"/>
                  <a:pt x="860" y="1113"/>
                </a:cubicBezTo>
                <a:cubicBezTo>
                  <a:pt x="860" y="1135"/>
                  <a:pt x="852" y="1155"/>
                  <a:pt x="836" y="1171"/>
                </a:cubicBezTo>
                <a:cubicBezTo>
                  <a:pt x="821" y="1186"/>
                  <a:pt x="800" y="1195"/>
                  <a:pt x="778" y="1195"/>
                </a:cubicBezTo>
                <a:lnTo>
                  <a:pt x="778" y="1192"/>
                </a:lnTo>
                <a:close/>
                <a:moveTo>
                  <a:pt x="1069" y="1885"/>
                </a:moveTo>
                <a:cubicBezTo>
                  <a:pt x="1048" y="1885"/>
                  <a:pt x="1027" y="1876"/>
                  <a:pt x="1011" y="1861"/>
                </a:cubicBezTo>
                <a:cubicBezTo>
                  <a:pt x="996" y="1845"/>
                  <a:pt x="987" y="1824"/>
                  <a:pt x="987" y="1803"/>
                </a:cubicBezTo>
                <a:cubicBezTo>
                  <a:pt x="987" y="1699"/>
                  <a:pt x="987" y="1699"/>
                  <a:pt x="987" y="1699"/>
                </a:cubicBezTo>
                <a:cubicBezTo>
                  <a:pt x="987" y="1678"/>
                  <a:pt x="996" y="1657"/>
                  <a:pt x="1011" y="1641"/>
                </a:cubicBezTo>
                <a:cubicBezTo>
                  <a:pt x="1027" y="1626"/>
                  <a:pt x="1048" y="1617"/>
                  <a:pt x="1069" y="1617"/>
                </a:cubicBezTo>
                <a:cubicBezTo>
                  <a:pt x="2015" y="1617"/>
                  <a:pt x="2015" y="1617"/>
                  <a:pt x="2015" y="1617"/>
                </a:cubicBezTo>
                <a:cubicBezTo>
                  <a:pt x="2036" y="1617"/>
                  <a:pt x="2057" y="1626"/>
                  <a:pt x="2073" y="1641"/>
                </a:cubicBezTo>
                <a:cubicBezTo>
                  <a:pt x="2088" y="1657"/>
                  <a:pt x="2097" y="1678"/>
                  <a:pt x="2097" y="1699"/>
                </a:cubicBezTo>
                <a:cubicBezTo>
                  <a:pt x="2097" y="1803"/>
                  <a:pt x="2097" y="1803"/>
                  <a:pt x="2097" y="1803"/>
                </a:cubicBezTo>
                <a:cubicBezTo>
                  <a:pt x="2097" y="1824"/>
                  <a:pt x="2088" y="1845"/>
                  <a:pt x="2073" y="1861"/>
                </a:cubicBezTo>
                <a:cubicBezTo>
                  <a:pt x="2057" y="1876"/>
                  <a:pt x="2036" y="1885"/>
                  <a:pt x="2015" y="1885"/>
                </a:cubicBezTo>
                <a:lnTo>
                  <a:pt x="1069" y="1885"/>
                </a:lnTo>
                <a:close/>
                <a:moveTo>
                  <a:pt x="2216" y="1980"/>
                </a:moveTo>
                <a:cubicBezTo>
                  <a:pt x="1860" y="1985"/>
                  <a:pt x="1576" y="2277"/>
                  <a:pt x="1579" y="2633"/>
                </a:cubicBezTo>
                <a:cubicBezTo>
                  <a:pt x="1582" y="2988"/>
                  <a:pt x="1872" y="3275"/>
                  <a:pt x="2228" y="3273"/>
                </a:cubicBezTo>
                <a:cubicBezTo>
                  <a:pt x="2584" y="3271"/>
                  <a:pt x="2872" y="2983"/>
                  <a:pt x="2872" y="2627"/>
                </a:cubicBezTo>
                <a:cubicBezTo>
                  <a:pt x="2872" y="2454"/>
                  <a:pt x="2802" y="2288"/>
                  <a:pt x="2679" y="2167"/>
                </a:cubicBezTo>
                <a:cubicBezTo>
                  <a:pt x="2556" y="2045"/>
                  <a:pt x="2389" y="1978"/>
                  <a:pt x="2216" y="1980"/>
                </a:cubicBezTo>
                <a:close/>
                <a:moveTo>
                  <a:pt x="2128" y="2950"/>
                </a:moveTo>
                <a:cubicBezTo>
                  <a:pt x="1770" y="2622"/>
                  <a:pt x="1770" y="2622"/>
                  <a:pt x="1770" y="2622"/>
                </a:cubicBezTo>
                <a:cubicBezTo>
                  <a:pt x="1934" y="2476"/>
                  <a:pt x="1934" y="2476"/>
                  <a:pt x="1934" y="2476"/>
                </a:cubicBezTo>
                <a:cubicBezTo>
                  <a:pt x="2131" y="2655"/>
                  <a:pt x="2131" y="2655"/>
                  <a:pt x="2131" y="2655"/>
                </a:cubicBezTo>
                <a:cubicBezTo>
                  <a:pt x="2507" y="2314"/>
                  <a:pt x="2507" y="2314"/>
                  <a:pt x="2507" y="2314"/>
                </a:cubicBezTo>
                <a:cubicBezTo>
                  <a:pt x="2671" y="2460"/>
                  <a:pt x="2671" y="2460"/>
                  <a:pt x="2671" y="2460"/>
                </a:cubicBezTo>
                <a:lnTo>
                  <a:pt x="2128" y="2950"/>
                </a:lnTo>
                <a:close/>
                <a:moveTo>
                  <a:pt x="2128" y="2950"/>
                </a:moveTo>
                <a:cubicBezTo>
                  <a:pt x="2128" y="2950"/>
                  <a:pt x="2128" y="2950"/>
                  <a:pt x="2128" y="295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custDataLst>
              <p:tags r:id="rId1"/>
            </p:custDataLst>
          </p:nvPr>
        </p:nvSpPr>
        <p:spPr>
          <a:xfrm>
            <a:off x="1006955" y="331594"/>
            <a:ext cx="1825625" cy="460375"/>
          </a:xfrm>
          <a:prstGeom prst="rect">
            <a:avLst/>
          </a:prstGeom>
        </p:spPr>
        <p:txBody>
          <a:bodyPr wrap="none">
            <a:spAutoFit/>
          </a:bodyPr>
          <a:lstStyle/>
          <a:p>
            <a:r>
              <a:rPr lang="en-US" altLang="zh-CN" sz="2400" b="1" dirty="0">
                <a:solidFill>
                  <a:schemeClr val="accent1">
                    <a:lumMod val="50000"/>
                  </a:schemeClr>
                </a:solidFill>
              </a:rPr>
              <a:t>02 </a:t>
            </a:r>
            <a:r>
              <a:rPr lang="zh-CN" altLang="en-US" sz="2400" b="1" dirty="0">
                <a:solidFill>
                  <a:schemeClr val="accent1">
                    <a:lumMod val="50000"/>
                  </a:schemeClr>
                </a:solidFill>
              </a:rPr>
              <a:t>问题导入</a:t>
            </a:r>
            <a:endParaRPr lang="zh-CN" altLang="en-US" sz="2400" b="1" dirty="0">
              <a:solidFill>
                <a:schemeClr val="accent1">
                  <a:lumMod val="50000"/>
                </a:schemeClr>
              </a:solidFill>
            </a:endParaRPr>
          </a:p>
        </p:txBody>
      </p:sp>
      <p:pic>
        <p:nvPicPr>
          <p:cNvPr id="6" name="图片 5"/>
          <p:cNvPicPr/>
          <p:nvPr/>
        </p:nvPicPr>
        <p:blipFill>
          <a:blip r:embed="rId2">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11" name="矩形 10"/>
          <p:cNvSpPr/>
          <p:nvPr>
            <p:custDataLst>
              <p:tags r:id="rId3"/>
            </p:custDataLst>
          </p:nvPr>
        </p:nvSpPr>
        <p:spPr>
          <a:xfrm>
            <a:off x="1326515" y="1640840"/>
            <a:ext cx="9357995" cy="553085"/>
          </a:xfrm>
          <a:prstGeom prst="rect">
            <a:avLst/>
          </a:prstGeom>
        </p:spPr>
        <p:txBody>
          <a:bodyPr wrap="square">
            <a:spAutoFit/>
          </a:bodyPr>
          <a:p>
            <a:pPr indent="0" algn="ctr">
              <a:lnSpc>
                <a:spcPct val="150000"/>
              </a:lnSpc>
              <a:buFont typeface="Wingdings" panose="05000000000000000000" charset="0"/>
              <a:buNone/>
            </a:pPr>
            <a:r>
              <a:rPr lang="zh-CN" altLang="en-US" sz="2000" b="1" dirty="0">
                <a:solidFill>
                  <a:schemeClr val="accent5">
                    <a:lumMod val="50000"/>
                  </a:schemeClr>
                </a:solidFill>
                <a:cs typeface="+mn-ea"/>
                <a:sym typeface="+mn-lt"/>
              </a:rPr>
              <a:t>针对</a:t>
            </a:r>
            <a:r>
              <a:rPr lang="en-US" altLang="zh-CN" sz="2000" b="1" dirty="0">
                <a:solidFill>
                  <a:schemeClr val="accent5">
                    <a:lumMod val="50000"/>
                  </a:schemeClr>
                </a:solidFill>
                <a:cs typeface="+mn-ea"/>
                <a:sym typeface="+mn-lt"/>
              </a:rPr>
              <a:t>“</a:t>
            </a:r>
            <a:r>
              <a:rPr lang="zh-CN" altLang="en-US" sz="2000" b="1" dirty="0">
                <a:solidFill>
                  <a:schemeClr val="accent5">
                    <a:lumMod val="50000"/>
                  </a:schemeClr>
                </a:solidFill>
                <a:cs typeface="+mn-ea"/>
                <a:sym typeface="+mn-lt"/>
              </a:rPr>
              <a:t>平均风格</a:t>
            </a:r>
            <a:r>
              <a:rPr lang="en-US" altLang="zh-CN" sz="2000" b="1" dirty="0">
                <a:solidFill>
                  <a:schemeClr val="accent5">
                    <a:lumMod val="50000"/>
                  </a:schemeClr>
                </a:solidFill>
                <a:cs typeface="+mn-ea"/>
                <a:sym typeface="+mn-lt"/>
              </a:rPr>
              <a:t>”</a:t>
            </a:r>
            <a:r>
              <a:rPr lang="zh-CN" altLang="en-US" sz="2000" b="1" dirty="0">
                <a:solidFill>
                  <a:schemeClr val="accent5">
                    <a:lumMod val="50000"/>
                  </a:schemeClr>
                </a:solidFill>
                <a:cs typeface="+mn-ea"/>
                <a:sym typeface="+mn-lt"/>
              </a:rPr>
              <a:t>问题和</a:t>
            </a:r>
            <a:r>
              <a:rPr lang="en-US" altLang="zh-CN" sz="2000" b="1" dirty="0">
                <a:solidFill>
                  <a:schemeClr val="accent5">
                    <a:lumMod val="50000"/>
                  </a:schemeClr>
                </a:solidFill>
                <a:cs typeface="+mn-ea"/>
                <a:sym typeface="+mn-lt"/>
              </a:rPr>
              <a:t>“</a:t>
            </a:r>
            <a:r>
              <a:rPr lang="zh-CN" altLang="en-US" sz="2000" b="1" dirty="0">
                <a:solidFill>
                  <a:schemeClr val="accent5">
                    <a:lumMod val="50000"/>
                  </a:schemeClr>
                </a:solidFill>
                <a:cs typeface="+mn-ea"/>
                <a:sym typeface="+mn-lt"/>
              </a:rPr>
              <a:t>小结构细节丢失</a:t>
            </a:r>
            <a:r>
              <a:rPr lang="en-US" altLang="zh-CN" sz="2000" b="1" dirty="0">
                <a:solidFill>
                  <a:schemeClr val="accent5">
                    <a:lumMod val="50000"/>
                  </a:schemeClr>
                </a:solidFill>
                <a:cs typeface="+mn-ea"/>
                <a:sym typeface="+mn-lt"/>
              </a:rPr>
              <a:t>”</a:t>
            </a:r>
            <a:r>
              <a:rPr lang="zh-CN" altLang="en-US" sz="2000" b="1" dirty="0">
                <a:solidFill>
                  <a:schemeClr val="accent5">
                    <a:lumMod val="50000"/>
                  </a:schemeClr>
                </a:solidFill>
                <a:cs typeface="+mn-ea"/>
                <a:sym typeface="+mn-lt"/>
              </a:rPr>
              <a:t>问题，分别提出对应的解决</a:t>
            </a:r>
            <a:r>
              <a:rPr lang="zh-CN" altLang="en-US" sz="2000" b="1" dirty="0">
                <a:solidFill>
                  <a:schemeClr val="accent5">
                    <a:lumMod val="50000"/>
                  </a:schemeClr>
                </a:solidFill>
                <a:cs typeface="+mn-ea"/>
                <a:sym typeface="+mn-lt"/>
              </a:rPr>
              <a:t>方案</a:t>
            </a:r>
            <a:endParaRPr lang="zh-CN" altLang="en-US" sz="2000" b="1" dirty="0">
              <a:solidFill>
                <a:schemeClr val="accent5">
                  <a:lumMod val="50000"/>
                </a:schemeClr>
              </a:solidFill>
              <a:cs typeface="+mn-ea"/>
              <a:sym typeface="+mn-lt"/>
            </a:endParaRPr>
          </a:p>
        </p:txBody>
      </p:sp>
      <p:sp>
        <p:nvSpPr>
          <p:cNvPr id="2" name="上箭头 1"/>
          <p:cNvSpPr/>
          <p:nvPr/>
        </p:nvSpPr>
        <p:spPr>
          <a:xfrm flipV="1">
            <a:off x="5747385" y="2423795"/>
            <a:ext cx="516890" cy="795020"/>
          </a:xfrm>
          <a:prstGeom prst="up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4"/>
            </p:custDataLst>
          </p:nvPr>
        </p:nvSpPr>
        <p:spPr>
          <a:xfrm>
            <a:off x="1149985" y="3448685"/>
            <a:ext cx="4683760" cy="2519045"/>
          </a:xfrm>
          <a:prstGeom prst="rect">
            <a:avLst/>
          </a:prstGeom>
          <a:noFill/>
          <a:ln w="19050">
            <a:solidFill>
              <a:srgbClr val="203864"/>
            </a:solidFill>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5"/>
            </p:custDataLst>
          </p:nvPr>
        </p:nvSpPr>
        <p:spPr>
          <a:xfrm>
            <a:off x="6092825" y="3448685"/>
            <a:ext cx="4683760" cy="2519045"/>
          </a:xfrm>
          <a:prstGeom prst="rect">
            <a:avLst/>
          </a:prstGeom>
          <a:noFill/>
          <a:ln w="19050">
            <a:solidFill>
              <a:srgbClr val="203864"/>
            </a:solidFill>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custDataLst>
              <p:tags r:id="rId6"/>
            </p:custDataLst>
          </p:nvPr>
        </p:nvSpPr>
        <p:spPr>
          <a:xfrm>
            <a:off x="1353820" y="3943350"/>
            <a:ext cx="4276725" cy="1529715"/>
          </a:xfrm>
          <a:prstGeom prst="rect">
            <a:avLst/>
          </a:prstGeom>
        </p:spPr>
        <p:txBody>
          <a:bodyPr wrap="square">
            <a:spAutoFit/>
          </a:bodyPr>
          <a:p>
            <a:pPr algn="just">
              <a:lnSpc>
                <a:spcPct val="130000"/>
              </a:lnSpc>
            </a:pPr>
            <a:r>
              <a:rPr lang="zh-CN" altLang="en-US" dirty="0">
                <a:solidFill>
                  <a:schemeClr val="accent5">
                    <a:lumMod val="50000"/>
                  </a:schemeClr>
                </a:solidFill>
                <a:cs typeface="+mn-ea"/>
                <a:sym typeface="+mn-lt"/>
              </a:rPr>
              <a:t>通过训练一个基于解耦学习的风格转换网络，实现了</a:t>
            </a:r>
            <a:r>
              <a:rPr lang="en-US" altLang="zh-CN" dirty="0">
                <a:solidFill>
                  <a:schemeClr val="accent5">
                    <a:lumMod val="50000"/>
                  </a:schemeClr>
                </a:solidFill>
                <a:cs typeface="+mn-ea"/>
                <a:sym typeface="+mn-lt"/>
              </a:rPr>
              <a:t>“</a:t>
            </a:r>
            <a:r>
              <a:rPr lang="zh-CN" altLang="en-US" dirty="0">
                <a:solidFill>
                  <a:schemeClr val="accent5">
                    <a:lumMod val="50000"/>
                  </a:schemeClr>
                </a:solidFill>
                <a:cs typeface="+mn-ea"/>
                <a:sym typeface="+mn-lt"/>
              </a:rPr>
              <a:t>一对多</a:t>
            </a:r>
            <a:r>
              <a:rPr lang="en-US" altLang="zh-CN" dirty="0">
                <a:solidFill>
                  <a:schemeClr val="accent5">
                    <a:lumMod val="50000"/>
                  </a:schemeClr>
                </a:solidFill>
                <a:cs typeface="+mn-ea"/>
                <a:sym typeface="+mn-lt"/>
              </a:rPr>
              <a:t>”</a:t>
            </a:r>
            <a:r>
              <a:rPr lang="zh-CN" altLang="en-US" dirty="0">
                <a:solidFill>
                  <a:schemeClr val="accent5">
                    <a:lumMod val="50000"/>
                  </a:schemeClr>
                </a:solidFill>
                <a:cs typeface="+mn-ea"/>
                <a:sym typeface="+mn-lt"/>
              </a:rPr>
              <a:t>映射的</a:t>
            </a:r>
            <a:r>
              <a:rPr lang="en-US" altLang="zh-CN" dirty="0">
                <a:solidFill>
                  <a:schemeClr val="accent5">
                    <a:lumMod val="50000"/>
                  </a:schemeClr>
                </a:solidFill>
                <a:cs typeface="+mn-ea"/>
                <a:sym typeface="+mn-lt"/>
              </a:rPr>
              <a:t>CT</a:t>
            </a:r>
            <a:r>
              <a:rPr lang="zh-CN" altLang="en-US" dirty="0">
                <a:solidFill>
                  <a:schemeClr val="accent5">
                    <a:lumMod val="50000"/>
                  </a:schemeClr>
                </a:solidFill>
                <a:cs typeface="+mn-ea"/>
                <a:sym typeface="+mn-lt"/>
              </a:rPr>
              <a:t>和</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之间的风格转换，增强了生成的</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风格的多样性。</a:t>
            </a:r>
            <a:endParaRPr lang="zh-CN" altLang="en-US" dirty="0">
              <a:solidFill>
                <a:schemeClr val="accent5">
                  <a:lumMod val="50000"/>
                </a:schemeClr>
              </a:solidFill>
              <a:cs typeface="+mn-ea"/>
              <a:sym typeface="+mn-lt"/>
            </a:endParaRPr>
          </a:p>
        </p:txBody>
      </p:sp>
      <p:sp>
        <p:nvSpPr>
          <p:cNvPr id="8" name="矩形 7"/>
          <p:cNvSpPr/>
          <p:nvPr>
            <p:custDataLst>
              <p:tags r:id="rId7"/>
            </p:custDataLst>
          </p:nvPr>
        </p:nvSpPr>
        <p:spPr>
          <a:xfrm>
            <a:off x="6296660" y="3763645"/>
            <a:ext cx="4276725" cy="1889760"/>
          </a:xfrm>
          <a:prstGeom prst="rect">
            <a:avLst/>
          </a:prstGeom>
        </p:spPr>
        <p:txBody>
          <a:bodyPr wrap="square">
            <a:spAutoFit/>
          </a:bodyPr>
          <a:p>
            <a:pPr algn="just">
              <a:lnSpc>
                <a:spcPct val="130000"/>
              </a:lnSpc>
            </a:pPr>
            <a:r>
              <a:rPr lang="zh-CN" altLang="en-US" dirty="0">
                <a:solidFill>
                  <a:schemeClr val="accent5">
                    <a:lumMod val="50000"/>
                  </a:schemeClr>
                </a:solidFill>
                <a:cs typeface="+mn-ea"/>
                <a:sym typeface="+mn-lt"/>
              </a:rPr>
              <a:t>将自训练策略与基于伪</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和真实</a:t>
            </a:r>
            <a:r>
              <a:rPr lang="en-US" altLang="zh-CN" dirty="0">
                <a:solidFill>
                  <a:schemeClr val="accent5">
                    <a:lumMod val="50000"/>
                  </a:schemeClr>
                </a:solidFill>
                <a:cs typeface="+mn-ea"/>
                <a:sym typeface="+mn-lt"/>
              </a:rPr>
              <a:t>CT</a:t>
            </a:r>
            <a:r>
              <a:rPr lang="zh-CN" altLang="en-US" dirty="0">
                <a:solidFill>
                  <a:schemeClr val="accent5">
                    <a:lumMod val="50000"/>
                  </a:schemeClr>
                </a:solidFill>
                <a:cs typeface="+mn-ea"/>
                <a:sym typeface="+mn-lt"/>
              </a:rPr>
              <a:t>联合训练的分割网络相结合，为</a:t>
            </a:r>
            <a:r>
              <a:rPr lang="en-US" altLang="zh-CN" dirty="0">
                <a:solidFill>
                  <a:schemeClr val="accent5">
                    <a:lumMod val="50000"/>
                  </a:schemeClr>
                </a:solidFill>
                <a:cs typeface="+mn-ea"/>
                <a:sym typeface="+mn-lt"/>
              </a:rPr>
              <a:t>MR</a:t>
            </a:r>
            <a:r>
              <a:rPr lang="zh-CN" altLang="en-US" dirty="0">
                <a:solidFill>
                  <a:schemeClr val="accent5">
                    <a:lumMod val="50000"/>
                  </a:schemeClr>
                </a:solidFill>
                <a:cs typeface="+mn-ea"/>
                <a:sym typeface="+mn-lt"/>
              </a:rPr>
              <a:t>数据生成伪标签。</a:t>
            </a:r>
            <a:r>
              <a:rPr lang="zh-CN" altLang="en-US" dirty="0">
                <a:solidFill>
                  <a:schemeClr val="accent5">
                    <a:lumMod val="50000"/>
                  </a:schemeClr>
                </a:solidFill>
                <a:cs typeface="+mn-ea"/>
                <a:sym typeface="+mn-lt"/>
              </a:rPr>
              <a:t>并实施伪标签过滤、迭代优化和弹性配准等策略，有效地增强了伪标签的准确性。</a:t>
            </a:r>
            <a:endParaRPr lang="zh-CN" altLang="en-US" dirty="0">
              <a:solidFill>
                <a:schemeClr val="accent5">
                  <a:lumMod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4" name="图片 3"/>
          <p:cNvPicPr>
            <a:picLocks noChangeAspect="1"/>
          </p:cNvPicPr>
          <p:nvPr/>
        </p:nvPicPr>
        <p:blipFill>
          <a:blip r:embed="rId2"/>
          <a:stretch>
            <a:fillRect/>
          </a:stretch>
        </p:blipFill>
        <p:spPr>
          <a:xfrm>
            <a:off x="1301115" y="894715"/>
            <a:ext cx="9590405" cy="5361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pPr algn="l"/>
            <a:r>
              <a:rPr lang="en-US" altLang="zh-CN" sz="2400" b="1" dirty="0">
                <a:solidFill>
                  <a:schemeClr val="accent1">
                    <a:lumMod val="50000"/>
                  </a:schemeClr>
                </a:solidFill>
              </a:rPr>
              <a:t>03 </a:t>
            </a:r>
            <a:r>
              <a:rPr lang="zh-CN" altLang="en-US" sz="2400" b="1" dirty="0">
                <a:solidFill>
                  <a:schemeClr val="accent1">
                    <a:lumMod val="50000"/>
                  </a:schemeClr>
                </a:solidFill>
                <a:sym typeface="+mn-ea"/>
              </a:rPr>
              <a:t>研究思路与方法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pic>
        <p:nvPicPr>
          <p:cNvPr id="3" name="图片 2"/>
          <p:cNvPicPr>
            <a:picLocks noChangeAspect="1"/>
          </p:cNvPicPr>
          <p:nvPr/>
        </p:nvPicPr>
        <p:blipFill>
          <a:blip r:embed="rId2"/>
          <a:stretch>
            <a:fillRect/>
          </a:stretch>
        </p:blipFill>
        <p:spPr>
          <a:xfrm>
            <a:off x="712470" y="1005840"/>
            <a:ext cx="10767060" cy="4846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593915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同一患者不同序列间</a:t>
            </a:r>
            <a:r>
              <a:rPr lang="en-US" altLang="zh-CN" sz="2000" b="1" dirty="0">
                <a:solidFill>
                  <a:schemeClr val="accent1">
                    <a:lumMod val="50000"/>
                  </a:schemeClr>
                </a:solidFill>
              </a:rPr>
              <a:t>Big SegNet</a:t>
            </a:r>
            <a:r>
              <a:rPr lang="zh-CN" altLang="en-US" sz="2000" b="1" dirty="0">
                <a:solidFill>
                  <a:schemeClr val="accent1">
                    <a:lumMod val="50000"/>
                  </a:schemeClr>
                </a:solidFill>
              </a:rPr>
              <a:t>伪标签生成的</a:t>
            </a:r>
            <a:r>
              <a:rPr lang="zh-CN" altLang="en-US" sz="2000" b="1" dirty="0">
                <a:solidFill>
                  <a:schemeClr val="accent1">
                    <a:lumMod val="50000"/>
                  </a:schemeClr>
                </a:solidFill>
              </a:rPr>
              <a:t>比较</a:t>
            </a:r>
            <a:endParaRPr lang="zh-CN" altLang="en-US" sz="2000" b="1" dirty="0">
              <a:solidFill>
                <a:schemeClr val="accent1">
                  <a:lumMod val="50000"/>
                </a:schemeClr>
              </a:solidFill>
            </a:endParaRPr>
          </a:p>
        </p:txBody>
      </p:sp>
      <p:sp>
        <p:nvSpPr>
          <p:cNvPr id="101" name="文本框 100"/>
          <p:cNvSpPr txBox="1"/>
          <p:nvPr/>
        </p:nvSpPr>
        <p:spPr>
          <a:xfrm>
            <a:off x="7566025" y="1094105"/>
            <a:ext cx="4062095" cy="4669155"/>
          </a:xfrm>
          <a:prstGeom prst="rect">
            <a:avLst/>
          </a:prstGeom>
          <a:noFill/>
          <a:ln w="9525">
            <a:noFill/>
          </a:ln>
        </p:spPr>
        <p:txBody>
          <a:bodyPr wrap="square" anchor="ctr" anchorCtr="0">
            <a:noAutofit/>
          </a:bodyPr>
          <a:p>
            <a:pPr indent="0">
              <a:lnSpc>
                <a:spcPct val="150000"/>
              </a:lnSpc>
              <a:spcBef>
                <a:spcPts val="0"/>
              </a:spcBef>
              <a:spcAft>
                <a:spcPts val="0"/>
              </a:spcAft>
              <a:buFont typeface="Wingdings" panose="05000000000000000000" charset="0"/>
              <a:buNone/>
            </a:pP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针对问题：</a:t>
            </a:r>
            <a:endParaRPr lang="zh-CN" altLang="en-US" sz="2000" b="1">
              <a:solidFill>
                <a:srgbClr val="C00000"/>
              </a:solidFill>
              <a:latin typeface="微软雅黑" panose="020B0503020204020204" charset="-122"/>
              <a:ea typeface="微软雅黑" panose="020B0503020204020204" charset="-122"/>
              <a:cs typeface="微软雅黑" panose="020B0503020204020204" charset="-122"/>
            </a:endParaRPr>
          </a:p>
          <a:p>
            <a:pPr indent="0">
              <a:lnSpc>
                <a:spcPct val="150000"/>
              </a:lnSpc>
              <a:spcBef>
                <a:spcPts val="0"/>
              </a:spcBef>
              <a:spcAft>
                <a:spcPts val="0"/>
              </a:spcAft>
              <a:buFont typeface="Wingdings" panose="05000000000000000000" charset="0"/>
              <a:buNone/>
            </a:pP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对于一些特殊的</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MR</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序列，如</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DWI</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T2WI</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等，伪标记较差</a:t>
            </a:r>
            <a:endParaRPr lang="zh-CN" altLang="en-US" sz="2000" b="1">
              <a:solidFill>
                <a:srgbClr val="C00000"/>
              </a:solidFill>
              <a:latin typeface="微软雅黑" panose="020B0503020204020204" charset="-122"/>
              <a:ea typeface="微软雅黑" panose="020B0503020204020204" charset="-122"/>
              <a:cs typeface="微软雅黑" panose="020B0503020204020204" charset="-122"/>
            </a:endParaRPr>
          </a:p>
          <a:p>
            <a:pPr indent="0">
              <a:lnSpc>
                <a:spcPct val="150000"/>
              </a:lnSpc>
              <a:spcBef>
                <a:spcPts val="0"/>
              </a:spcBef>
              <a:spcAft>
                <a:spcPts val="0"/>
              </a:spcAft>
              <a:buFont typeface="Wingdings" panose="05000000000000000000" charset="0"/>
              <a:buNone/>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解决思路：利用</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LLD - MMRI</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数据集包含来自同一患者的不同序列图像的独有特性，使用伪标记准确率较高的</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C+Delay</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序列作为基准，用于其他序列图像的配准。</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2"/>
          <a:stretch>
            <a:fillRect/>
          </a:stretch>
        </p:blipFill>
        <p:spPr>
          <a:xfrm>
            <a:off x="813435" y="1348740"/>
            <a:ext cx="6469380" cy="4160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359380" y="791969"/>
            <a:ext cx="415988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弹性配准（</a:t>
            </a:r>
            <a:r>
              <a:rPr lang="en-US" altLang="zh-CN" sz="2000" b="1" dirty="0">
                <a:solidFill>
                  <a:schemeClr val="accent1">
                    <a:lumMod val="50000"/>
                  </a:schemeClr>
                </a:solidFill>
              </a:rPr>
              <a:t>Elastic Registration</a:t>
            </a:r>
            <a:r>
              <a:rPr lang="zh-CN" altLang="en-US" sz="2000" b="1" dirty="0">
                <a:solidFill>
                  <a:schemeClr val="accent1">
                    <a:lumMod val="50000"/>
                  </a:schemeClr>
                </a:solidFill>
              </a:rPr>
              <a:t>）</a:t>
            </a:r>
            <a:endParaRPr lang="zh-CN" altLang="en-US" sz="2000" b="1" dirty="0">
              <a:solidFill>
                <a:schemeClr val="accent1">
                  <a:lumMod val="50000"/>
                </a:schemeClr>
              </a:solidFill>
            </a:endParaRPr>
          </a:p>
        </p:txBody>
      </p:sp>
      <p:sp>
        <p:nvSpPr>
          <p:cNvPr id="3" name="文本框 2"/>
          <p:cNvSpPr txBox="1"/>
          <p:nvPr/>
        </p:nvSpPr>
        <p:spPr>
          <a:xfrm>
            <a:off x="1254760" y="5216525"/>
            <a:ext cx="10327640" cy="1322070"/>
          </a:xfrm>
          <a:prstGeom prst="rect">
            <a:avLst/>
          </a:prstGeom>
          <a:noFill/>
          <a:ln w="9525">
            <a:noFill/>
          </a:ln>
        </p:spPr>
        <p:txBody>
          <a:bodyPr wrap="square" anchor="ctr" anchorCtr="0">
            <a:noAutofit/>
          </a:bodyPr>
          <a:p>
            <a:pPr indent="0">
              <a:lnSpc>
                <a:spcPct val="150000"/>
              </a:lnSpc>
              <a:spcBef>
                <a:spcPts val="0"/>
              </a:spcBef>
              <a:spcAft>
                <a:spcPts val="0"/>
              </a:spcAft>
              <a:buFont typeface="Wingdings" panose="05000000000000000000" charset="0"/>
              <a:buNone/>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使用</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ANTsPy Python</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包实现，配准完成后，</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C+Delay</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序列的高质量伪标签可以直接迁移给其他已经对齐的序列使用</a:t>
            </a:r>
            <a:r>
              <a:rPr lang="en-US" altLang="zh-CN"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 </a:t>
            </a: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2507615" y="1247775"/>
            <a:ext cx="6640830" cy="391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1488" y="468038"/>
            <a:ext cx="397168" cy="311888"/>
            <a:chOff x="377024" y="308837"/>
            <a:chExt cx="463343" cy="363854"/>
          </a:xfrm>
        </p:grpSpPr>
        <p:sp>
          <p:nvSpPr>
            <p:cNvPr id="17" name="等腰三角形 16"/>
            <p:cNvSpPr/>
            <p:nvPr/>
          </p:nvSpPr>
          <p:spPr>
            <a:xfrm rot="5400000">
              <a:off x="501606" y="333930"/>
              <a:ext cx="363854" cy="313668"/>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356429" y="362045"/>
              <a:ext cx="298630" cy="25744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1006955" y="331594"/>
            <a:ext cx="2740025" cy="460375"/>
          </a:xfrm>
          <a:prstGeom prst="rect">
            <a:avLst/>
          </a:prstGeom>
        </p:spPr>
        <p:txBody>
          <a:bodyPr wrap="none">
            <a:spAutoFit/>
          </a:bodyPr>
          <a:lstStyle/>
          <a:p>
            <a:r>
              <a:rPr lang="en-US" altLang="zh-CN" sz="2400" b="1" dirty="0">
                <a:solidFill>
                  <a:schemeClr val="accent1">
                    <a:lumMod val="50000"/>
                  </a:schemeClr>
                </a:solidFill>
              </a:rPr>
              <a:t>03 </a:t>
            </a:r>
            <a:r>
              <a:rPr lang="zh-CN" altLang="en-US" sz="2400" b="1" dirty="0">
                <a:solidFill>
                  <a:schemeClr val="accent1">
                    <a:lumMod val="50000"/>
                  </a:schemeClr>
                </a:solidFill>
              </a:rPr>
              <a:t>研究思路与</a:t>
            </a:r>
            <a:r>
              <a:rPr lang="zh-CN" altLang="en-US" sz="2400" b="1" dirty="0">
                <a:solidFill>
                  <a:schemeClr val="accent1">
                    <a:lumMod val="50000"/>
                  </a:schemeClr>
                </a:solidFill>
              </a:rPr>
              <a:t>方法</a:t>
            </a:r>
            <a:endParaRPr lang="zh-CN" altLang="en-US" sz="2400" b="1" dirty="0">
              <a:solidFill>
                <a:schemeClr val="accent1">
                  <a:lumMod val="50000"/>
                </a:schemeClr>
              </a:solidFill>
            </a:endParaRPr>
          </a:p>
        </p:txBody>
      </p:sp>
      <p:pic>
        <p:nvPicPr>
          <p:cNvPr id="10" name="图片 9"/>
          <p:cNvPicPr/>
          <p:nvPr/>
        </p:nvPicPr>
        <p:blipFill>
          <a:blip r:embed="rId1">
            <a:clrChange>
              <a:clrFrom>
                <a:srgbClr val="FFFFFF">
                  <a:alpha val="100000"/>
                </a:srgbClr>
              </a:clrFrom>
              <a:clrTo>
                <a:srgbClr val="FFFFFF">
                  <a:alpha val="100000"/>
                  <a:alpha val="0"/>
                </a:srgbClr>
              </a:clrTo>
            </a:clrChange>
          </a:blip>
          <a:srcRect t="20172" b="24603"/>
          <a:stretch>
            <a:fillRect/>
          </a:stretch>
        </p:blipFill>
        <p:spPr>
          <a:xfrm>
            <a:off x="10120630" y="193675"/>
            <a:ext cx="1754505" cy="530225"/>
          </a:xfrm>
          <a:prstGeom prst="rect">
            <a:avLst/>
          </a:prstGeom>
        </p:spPr>
      </p:pic>
      <p:sp>
        <p:nvSpPr>
          <p:cNvPr id="5" name="矩形 4"/>
          <p:cNvSpPr/>
          <p:nvPr/>
        </p:nvSpPr>
        <p:spPr>
          <a:xfrm>
            <a:off x="1076170" y="927859"/>
            <a:ext cx="2553335" cy="398780"/>
          </a:xfrm>
          <a:prstGeom prst="rect">
            <a:avLst/>
          </a:prstGeom>
        </p:spPr>
        <p:txBody>
          <a:bodyPr wrap="none">
            <a:spAutoFit/>
          </a:bodyPr>
          <a:p>
            <a:pPr algn="l"/>
            <a:r>
              <a:rPr lang="en-US" altLang="zh-CN" sz="2000" b="1" dirty="0">
                <a:solidFill>
                  <a:schemeClr val="accent1">
                    <a:lumMod val="50000"/>
                  </a:schemeClr>
                </a:solidFill>
              </a:rPr>
              <a:t>·</a:t>
            </a:r>
            <a:r>
              <a:rPr lang="zh-CN" altLang="en-US" sz="2000" b="1" dirty="0">
                <a:solidFill>
                  <a:schemeClr val="accent1">
                    <a:lumMod val="50000"/>
                  </a:schemeClr>
                </a:solidFill>
              </a:rPr>
              <a:t>配准后伪标签</a:t>
            </a:r>
            <a:r>
              <a:rPr lang="zh-CN" altLang="en-US" sz="2000" b="1" dirty="0">
                <a:solidFill>
                  <a:schemeClr val="accent1">
                    <a:lumMod val="50000"/>
                  </a:schemeClr>
                </a:solidFill>
              </a:rPr>
              <a:t>后处理</a:t>
            </a:r>
            <a:endParaRPr lang="zh-CN" altLang="en-US" sz="2000" b="1" dirty="0">
              <a:solidFill>
                <a:schemeClr val="accent1">
                  <a:lumMod val="50000"/>
                </a:schemeClr>
              </a:solidFill>
            </a:endParaRPr>
          </a:p>
        </p:txBody>
      </p:sp>
      <p:sp>
        <p:nvSpPr>
          <p:cNvPr id="6" name="文本框 5"/>
          <p:cNvSpPr txBox="1"/>
          <p:nvPr/>
        </p:nvSpPr>
        <p:spPr>
          <a:xfrm>
            <a:off x="1254760" y="4507865"/>
            <a:ext cx="9963785" cy="1622425"/>
          </a:xfrm>
          <a:prstGeom prst="rect">
            <a:avLst/>
          </a:prstGeom>
          <a:noFill/>
          <a:ln w="9525">
            <a:noFill/>
          </a:ln>
        </p:spPr>
        <p:txBody>
          <a:bodyPr wrap="square" anchor="ctr" anchorCtr="0">
            <a:noAutofit/>
          </a:bodyPr>
          <a:p>
            <a:pPr indent="0">
              <a:lnSpc>
                <a:spcPct val="150000"/>
              </a:lnSpc>
              <a:spcBef>
                <a:spcPts val="0"/>
              </a:spcBef>
              <a:spcAft>
                <a:spcPts val="0"/>
              </a:spcAft>
              <a:buFont typeface="Wingdings" panose="05000000000000000000" charset="0"/>
              <a:buNone/>
            </a:pP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配准后的图像和</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C+Delay</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序列的一些伪标签可能存在</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一些微小误差（例如，标签区域轻微</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溢出</a:t>
            </a:r>
            <a:r>
              <a:rPr lang="en-US" altLang="zh-CN" sz="2000" b="1">
                <a:solidFill>
                  <a:srgbClr val="C0000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到图像背景中）</a:t>
            </a:r>
            <a:r>
              <a:rPr lang="zh-CN" altLang="en-US" sz="2000" b="1">
                <a:solidFill>
                  <a:srgbClr val="C00000"/>
                </a:solidFill>
                <a:latin typeface="微软雅黑" panose="020B0503020204020204" charset="-122"/>
                <a:ea typeface="微软雅黑" panose="020B0503020204020204" charset="-122"/>
                <a:cs typeface="微软雅黑" panose="020B0503020204020204" charset="-122"/>
              </a:rPr>
              <a:t>并没有实现完全的空间对齐。</a:t>
            </a:r>
            <a:endParaRPr lang="zh-CN" altLang="en-US" sz="2000" b="1">
              <a:solidFill>
                <a:srgbClr val="C00000"/>
              </a:solidFill>
              <a:latin typeface="微软雅黑" panose="020B0503020204020204" charset="-122"/>
              <a:ea typeface="微软雅黑" panose="020B0503020204020204" charset="-122"/>
              <a:cs typeface="微软雅黑" panose="020B0503020204020204" charset="-122"/>
            </a:endParaRPr>
          </a:p>
          <a:p>
            <a:pPr indent="0" algn="ctr">
              <a:lnSpc>
                <a:spcPct val="150000"/>
              </a:lnSpc>
              <a:spcBef>
                <a:spcPts val="0"/>
              </a:spcBef>
              <a:spcAft>
                <a:spcPts val="0"/>
              </a:spcAft>
              <a:buFont typeface="Wingdings" panose="05000000000000000000" charset="0"/>
              <a:buNone/>
            </a:pPr>
            <a:r>
              <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rPr>
              <a:t>因此，需要将这些错误的伪标注的像素值设置为背景值</a:t>
            </a:r>
            <a:endParaRPr lang="zh-CN" altLang="en-US" sz="2000" b="1">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2885440" y="1326515"/>
            <a:ext cx="6286500" cy="296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388.74818897637795,&quot;left&quot;:72.08771653543307,&quot;top&quot;:26.10976377952756,&quot;width&quot;:815.8245669291339}"/>
</p:tagLst>
</file>

<file path=ppt/tags/tag10.xml><?xml version="1.0" encoding="utf-8"?>
<p:tagLst xmlns:p="http://schemas.openxmlformats.org/presentationml/2006/main">
  <p:tag name="KSO_WM_DIAGRAM_VIRTUALLY_FRAME" val="{&quot;height&quot;:373.55,&quot;left&quot;:79.3,&quot;top&quot;:90.75,&quot;width&quot;:736.85}"/>
</p:tagLst>
</file>

<file path=ppt/tags/tag11.xml><?xml version="1.0" encoding="utf-8"?>
<p:tagLst xmlns:p="http://schemas.openxmlformats.org/presentationml/2006/main">
  <p:tag name="KSO_WM_DIAGRAM_VIRTUALLY_FRAME" val="{&quot;height&quot;:388.74818897637795,&quot;left&quot;:72.08771653543307,&quot;top&quot;:26.10976377952756,&quot;width&quot;:815.8245669291339}"/>
</p:tagLst>
</file>

<file path=ppt/tags/tag12.xml><?xml version="1.0" encoding="utf-8"?>
<p:tagLst xmlns:p="http://schemas.openxmlformats.org/presentationml/2006/main">
  <p:tag name="KSO_WM_DIAGRAM_VIRTUALLY_FRAME" val="{&quot;height&quot;:373.55,&quot;left&quot;:79.3,&quot;top&quot;:90.75,&quot;width&quot;:736.85}"/>
</p:tagLst>
</file>

<file path=ppt/tags/tag13.xml><?xml version="1.0" encoding="utf-8"?>
<p:tagLst xmlns:p="http://schemas.openxmlformats.org/presentationml/2006/main">
  <p:tag name="KSO_WM_DIAGRAM_VIRTUALLY_FRAME" val="{&quot;height&quot;:425.2,&quot;left&quot;:79.3,&quot;top&quot;:90.75,&quot;width&quot;:769.25}"/>
</p:tagLst>
</file>

<file path=ppt/tags/tag14.xml><?xml version="1.0" encoding="utf-8"?>
<p:tagLst xmlns:p="http://schemas.openxmlformats.org/presentationml/2006/main">
  <p:tag name="KSO_WM_DIAGRAM_VIRTUALLY_FRAME" val="{&quot;height&quot;:425.2,&quot;left&quot;:79.3,&quot;top&quot;:90.75,&quot;width&quot;:769.25}"/>
</p:tagLst>
</file>

<file path=ppt/tags/tag15.xml><?xml version="1.0" encoding="utf-8"?>
<p:tagLst xmlns:p="http://schemas.openxmlformats.org/presentationml/2006/main">
  <p:tag name="KSO_WM_DIAGRAM_VIRTUALLY_FRAME" val="{&quot;height&quot;:425.2,&quot;left&quot;:79.3,&quot;top&quot;:90.75,&quot;width&quot;:769.25}"/>
</p:tagLst>
</file>

<file path=ppt/tags/tag16.xml><?xml version="1.0" encoding="utf-8"?>
<p:tagLst xmlns:p="http://schemas.openxmlformats.org/presentationml/2006/main">
  <p:tag name="KSO_WM_DIAGRAM_VIRTUALLY_FRAME" val="{&quot;height&quot;:425.2,&quot;left&quot;:79.3,&quot;top&quot;:90.75,&quot;width&quot;:769.25}"/>
</p:tagLst>
</file>

<file path=ppt/tags/tag17.xml><?xml version="1.0" encoding="utf-8"?>
<p:tagLst xmlns:p="http://schemas.openxmlformats.org/presentationml/2006/main">
  <p:tag name="KSO_WM_DIAGRAM_VIRTUALLY_FRAME" val="{&quot;height&quot;:388.74818897637795,&quot;left&quot;:72.08771653543307,&quot;top&quot;:26.10976377952756,&quot;width&quot;:815.8245669291339}"/>
</p:tagLst>
</file>

<file path=ppt/tags/tag18.xml><?xml version="1.0" encoding="utf-8"?>
<p:tagLst xmlns:p="http://schemas.openxmlformats.org/presentationml/2006/main">
  <p:tag name="KSO_WM_DIAGRAM_VIRTUALLY_FRAME" val="{&quot;height&quot;:373.55,&quot;left&quot;:102.15,&quot;top&quot;:87.2,&quot;width&quot;:736.85}"/>
</p:tagLst>
</file>

<file path=ppt/tags/tag19.xml><?xml version="1.0" encoding="utf-8"?>
<p:tagLst xmlns:p="http://schemas.openxmlformats.org/presentationml/2006/main">
  <p:tag name="KSO_WM_DIAGRAM_VIRTUALLY_FRAME" val="{&quot;height&quot;:388.74818897637795,&quot;left&quot;:72.08771653543307,&quot;top&quot;:26.10976377952756,&quot;width&quot;:815.8245669291339}"/>
</p:tagLst>
</file>

<file path=ppt/tags/tag2.xml><?xml version="1.0" encoding="utf-8"?>
<p:tagLst xmlns:p="http://schemas.openxmlformats.org/presentationml/2006/main">
  <p:tag name="KSO_WM_DIAGRAM_VIRTUALLY_FRAME" val="{&quot;height&quot;:373.55,&quot;left&quot;:79.3,&quot;top&quot;:90.75,&quot;width&quot;:736.85}"/>
</p:tagLst>
</file>

<file path=ppt/tags/tag20.xml><?xml version="1.0" encoding="utf-8"?>
<p:tagLst xmlns:p="http://schemas.openxmlformats.org/presentationml/2006/main">
  <p:tag name="KSO_WM_DIAGRAM_VIRTUALLY_FRAME" val="{&quot;height&quot;:373.55,&quot;left&quot;:79.3,&quot;top&quot;:90.75,&quot;width&quot;:736.95}"/>
</p:tagLst>
</file>

<file path=ppt/tags/tag21.xml><?xml version="1.0" encoding="utf-8"?>
<p:tagLst xmlns:p="http://schemas.openxmlformats.org/presentationml/2006/main">
  <p:tag name="KSO_WM_DIAGRAM_VIRTUALLY_FRAME" val="{&quot;height&quot;:373.55,&quot;left&quot;:79.3,&quot;top&quot;:90.75,&quot;width&quot;:736.95}"/>
</p:tagLst>
</file>

<file path=ppt/tags/tag22.xml><?xml version="1.0" encoding="utf-8"?>
<p:tagLst xmlns:p="http://schemas.openxmlformats.org/presentationml/2006/main">
  <p:tag name="KSO_WM_DIAGRAM_VIRTUALLY_FRAME" val="{&quot;height&quot;:373.55,&quot;left&quot;:79.3,&quot;top&quot;:90.75,&quot;width&quot;:736.95}"/>
</p:tagLst>
</file>

<file path=ppt/tags/tag23.xml><?xml version="1.0" encoding="utf-8"?>
<p:tagLst xmlns:p="http://schemas.openxmlformats.org/presentationml/2006/main">
  <p:tag name="KSO_WM_DIAGRAM_VIRTUALLY_FRAME" val="{&quot;height&quot;:373.55,&quot;left&quot;:79.3,&quot;top&quot;:90.75,&quot;width&quot;:736.95}"/>
</p:tagLst>
</file>

<file path=ppt/tags/tag24.xml><?xml version="1.0" encoding="utf-8"?>
<p:tagLst xmlns:p="http://schemas.openxmlformats.org/presentationml/2006/main">
  <p:tag name="KSO_WM_DIAGRAM_VIRTUALLY_FRAME" val="{&quot;height&quot;:373.55,&quot;left&quot;:79.3,&quot;top&quot;:90.75,&quot;width&quot;:736.95}"/>
</p:tagLst>
</file>

<file path=ppt/tags/tag25.xml><?xml version="1.0" encoding="utf-8"?>
<p:tagLst xmlns:p="http://schemas.openxmlformats.org/presentationml/2006/main">
  <p:tag name="KSO_WM_DIAGRAM_VIRTUALLY_FRAME" val="{&quot;height&quot;:373.55,&quot;left&quot;:79.3,&quot;top&quot;:90.75,&quot;width&quot;:736.95}"/>
</p:tagLst>
</file>

<file path=ppt/tags/tag26.xml><?xml version="1.0" encoding="utf-8"?>
<p:tagLst xmlns:p="http://schemas.openxmlformats.org/presentationml/2006/main">
  <p:tag name="KSO_WM_DIAGRAM_VIRTUALLY_FRAME" val="{&quot;height&quot;:373.55,&quot;left&quot;:79.3,&quot;top&quot;:90.75,&quot;width&quot;:736.95}"/>
</p:tagLst>
</file>

<file path=ppt/tags/tag27.xml><?xml version="1.0" encoding="utf-8"?>
<p:tagLst xmlns:p="http://schemas.openxmlformats.org/presentationml/2006/main">
  <p:tag name="KSO_WM_DIAGRAM_VIRTUALLY_FRAME" val="{&quot;height&quot;:373.55,&quot;left&quot;:79.3,&quot;top&quot;:90.75,&quot;width&quot;:736.95}"/>
</p:tagLst>
</file>

<file path=ppt/tags/tag28.xml><?xml version="1.0" encoding="utf-8"?>
<p:tagLst xmlns:p="http://schemas.openxmlformats.org/presentationml/2006/main">
  <p:tag name="KSO_WM_DIAGRAM_VIRTUALLY_FRAME" val="{&quot;height&quot;:373.55,&quot;left&quot;:79.3,&quot;top&quot;:90.75,&quot;width&quot;:736.95}"/>
</p:tagLst>
</file>

<file path=ppt/tags/tag29.xml><?xml version="1.0" encoding="utf-8"?>
<p:tagLst xmlns:p="http://schemas.openxmlformats.org/presentationml/2006/main">
  <p:tag name="KSO_WM_DIAGRAM_VIRTUALLY_FRAME" val="{&quot;height&quot;:373.55,&quot;left&quot;:79.3,&quot;top&quot;:90.75,&quot;width&quot;:736.85}"/>
</p:tagLst>
</file>

<file path=ppt/tags/tag3.xml><?xml version="1.0" encoding="utf-8"?>
<p:tagLst xmlns:p="http://schemas.openxmlformats.org/presentationml/2006/main">
  <p:tag name="KSO_WM_DIAGRAM_VIRTUALLY_FRAME" val="{&quot;height&quot;:373.55,&quot;left&quot;:79.3,&quot;top&quot;:90.75,&quot;width&quot;:736.85}"/>
</p:tagLst>
</file>

<file path=ppt/tags/tag30.xml><?xml version="1.0" encoding="utf-8"?>
<p:tagLst xmlns:p="http://schemas.openxmlformats.org/presentationml/2006/main">
  <p:tag name="KSO_WM_DIAGRAM_VIRTUALLY_FRAME" val="{&quot;height&quot;:373.55,&quot;left&quot;:79.3,&quot;top&quot;:90.75,&quot;width&quot;:736.95}"/>
</p:tagLst>
</file>

<file path=ppt/tags/tag31.xml><?xml version="1.0" encoding="utf-8"?>
<p:tagLst xmlns:p="http://schemas.openxmlformats.org/presentationml/2006/main">
  <p:tag name="KSO_WM_DIAGRAM_VIRTUALLY_FRAME" val="{&quot;height&quot;:373.55,&quot;left&quot;:79.3,&quot;top&quot;:90.75,&quot;width&quot;:736.95}"/>
</p:tagLst>
</file>

<file path=ppt/tags/tag32.xml><?xml version="1.0" encoding="utf-8"?>
<p:tagLst xmlns:p="http://schemas.openxmlformats.org/presentationml/2006/main">
  <p:tag name="KSO_WM_DIAGRAM_VIRTUALLY_FRAME" val="{&quot;height&quot;:373.55,&quot;left&quot;:79.3,&quot;top&quot;:90.75,&quot;width&quot;:736.95}"/>
</p:tagLst>
</file>

<file path=ppt/tags/tag33.xml><?xml version="1.0" encoding="utf-8"?>
<p:tagLst xmlns:p="http://schemas.openxmlformats.org/presentationml/2006/main">
  <p:tag name="KSO_WM_DIAGRAM_VIRTUALLY_FRAME" val="{&quot;height&quot;:373.55,&quot;left&quot;:79.3,&quot;top&quot;:90.75,&quot;width&quot;:736.95}"/>
</p:tagLst>
</file>

<file path=ppt/tags/tag34.xml><?xml version="1.0" encoding="utf-8"?>
<p:tagLst xmlns:p="http://schemas.openxmlformats.org/presentationml/2006/main">
  <p:tag name="resource_record_key" val="{&quot;29&quot;:[50000031],&quot;70&quot;:[3321880,3315855]}"/>
</p:tagLst>
</file>

<file path=ppt/tags/tag4.xml><?xml version="1.0" encoding="utf-8"?>
<p:tagLst xmlns:p="http://schemas.openxmlformats.org/presentationml/2006/main">
  <p:tag name="KSO_WM_DIAGRAM_VIRTUALLY_FRAME" val="{&quot;height&quot;:373.55,&quot;left&quot;:79.3,&quot;top&quot;:90.75,&quot;width&quot;:736.85}"/>
</p:tagLst>
</file>

<file path=ppt/tags/tag5.xml><?xml version="1.0" encoding="utf-8"?>
<p:tagLst xmlns:p="http://schemas.openxmlformats.org/presentationml/2006/main">
  <p:tag name="KSO_WM_DIAGRAM_VIRTUALLY_FRAME" val="{&quot;height&quot;:373.55,&quot;left&quot;:79.3,&quot;top&quot;:90.75,&quot;width&quot;:736.85}"/>
</p:tagLst>
</file>

<file path=ppt/tags/tag6.xml><?xml version="1.0" encoding="utf-8"?>
<p:tagLst xmlns:p="http://schemas.openxmlformats.org/presentationml/2006/main">
  <p:tag name="KSO_WM_DIAGRAM_VIRTUALLY_FRAME" val="{&quot;height&quot;:373.55,&quot;left&quot;:79.3,&quot;top&quot;:90.75,&quot;width&quot;:736.85}"/>
</p:tagLst>
</file>

<file path=ppt/tags/tag7.xml><?xml version="1.0" encoding="utf-8"?>
<p:tagLst xmlns:p="http://schemas.openxmlformats.org/presentationml/2006/main">
  <p:tag name="KSO_WM_DIAGRAM_VIRTUALLY_FRAME" val="{&quot;height&quot;:373.55,&quot;left&quot;:79.3,&quot;top&quot;:90.75,&quot;width&quot;:736.85}"/>
</p:tagLst>
</file>

<file path=ppt/tags/tag8.xml><?xml version="1.0" encoding="utf-8"?>
<p:tagLst xmlns:p="http://schemas.openxmlformats.org/presentationml/2006/main">
  <p:tag name="KSO_WM_DIAGRAM_VIRTUALLY_FRAME" val="{&quot;height&quot;:373.55,&quot;left&quot;:79.3,&quot;top&quot;:90.75,&quot;width&quot;:736.85}"/>
</p:tagLst>
</file>

<file path=ppt/tags/tag9.xml><?xml version="1.0" encoding="utf-8"?>
<p:tagLst xmlns:p="http://schemas.openxmlformats.org/presentationml/2006/main">
  <p:tag name="KSO_WM_DIAGRAM_VIRTUALLY_FRAME" val="{&quot;height&quot;:373.55,&quot;left&quot;:79.3,&quot;top&quot;:90.75,&quot;width&quot;:736.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1ayxfd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2397</Words>
  <Application>WPS 演示</Application>
  <PresentationFormat>宽屏</PresentationFormat>
  <Paragraphs>178</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宋体</vt:lpstr>
      <vt:lpstr>Wingdings</vt:lpstr>
      <vt:lpstr>Wingdings</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office2016mac10413</dc:creator>
  <cp:lastModifiedBy>272km</cp:lastModifiedBy>
  <cp:revision>168</cp:revision>
  <dcterms:created xsi:type="dcterms:W3CDTF">2021-06-29T08:54:00Z</dcterms:created>
  <dcterms:modified xsi:type="dcterms:W3CDTF">2025-10-30T15:27:52Z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KSOTemplateUUID">
    <vt:lpwstr>v1.0_mb_3/AUWq/N1aYnYRXji2t99Q==</vt:lpwstr>
  </property>
  <property fmtid="{D5CDD505-2E9C-101B-9397-08002B2CF9AE}" pid="4" name="ICV">
    <vt:lpwstr>F3CCCED4F8D6492AB87A4B373DD5B26C_11</vt:lpwstr>
  </property>
</Properties>
</file>